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9" r:id="rId4"/>
    <p:sldId id="257" r:id="rId5"/>
    <p:sldId id="262" r:id="rId6"/>
    <p:sldId id="263" r:id="rId7"/>
    <p:sldId id="264" r:id="rId8"/>
    <p:sldId id="265" r:id="rId9"/>
    <p:sldId id="274" r:id="rId10"/>
    <p:sldId id="272" r:id="rId11"/>
    <p:sldId id="273" r:id="rId12"/>
    <p:sldId id="266" r:id="rId13"/>
    <p:sldId id="268" r:id="rId14"/>
    <p:sldId id="269" r:id="rId15"/>
    <p:sldId id="270" r:id="rId16"/>
    <p:sldId id="271" r:id="rId17"/>
    <p:sldId id="258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58548" autoAdjust="0"/>
  </p:normalViewPr>
  <p:slideViewPr>
    <p:cSldViewPr snapToGrid="0">
      <p:cViewPr varScale="1">
        <p:scale>
          <a:sx n="36" d="100"/>
          <a:sy n="36" d="100"/>
        </p:scale>
        <p:origin x="2357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18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FileSystem\K&#246;zpont\Tehets&#233;ggondoz&#225;s\EFOP_3.2.1\6.%20Szakma\3.%20MTM\06%20Szakmai%20feladatok\8_5%20min&#246;sitesi%20eljarasok\12%20Min&#246;sitesek\c&#237;m&#225;tad&#243;\PPT-hez\statisztikak_diagramm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01\FileSystem\K&#246;zpont\Tehets&#233;ggondoz&#225;s\EFOP_3.2.1\6.%20Szakma\3.%20MTM\06%20Szakmai%20feladatok\8_5%20min&#246;sitesi%20eljarasok\12%20Min&#246;sitesek\c&#237;m&#225;tad&#243;\PPT-hez\statisztikak_diagrammo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FileSystem\K&#246;zpont\Tehets&#233;ggondoz&#225;s\EFOP_3.2.1\6.%20Szakma\3.%20MTM\06%20Szakmai%20feladatok\8_5%20min&#246;sitesi%20eljarasok\12%20Min&#246;sitesek\c&#237;m&#225;tad&#243;\PPT-hez\statisztikak_diagramm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FileSystem\K&#246;zpont\Tehets&#233;ggondoz&#225;s\EFOP_3.2.1\6.%20Szakma\3.%20MTM\06%20Szakmai%20feladatok\8_5%20min&#246;sitesi%20eljarasok\12%20Min&#246;sitesek\c&#237;m&#225;tad&#243;\PPT-hez\statisztikak_diagramm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41912502698996"/>
          <c:y val="8.6957293651219722E-2"/>
          <c:w val="0.84784856600568259"/>
          <c:h val="0.740710348700699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'Pályázatok száma'!$B$1</c:f>
              <c:strCache>
                <c:ptCount val="1"/>
                <c:pt idx="0">
                  <c:v>beérkezett pályázatok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00440684902966E-2"/>
                  <c:y val="-1.194296781105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15-4AB2-B94B-CD94D10B49AD}"/>
                </c:ext>
              </c:extLst>
            </c:dLbl>
            <c:dLbl>
              <c:idx val="1"/>
              <c:layout>
                <c:manualLayout>
                  <c:x val="1.1826303395219857E-2"/>
                  <c:y val="-7.165750644074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15-4AB2-B94B-CD94D10B49AD}"/>
                </c:ext>
              </c:extLst>
            </c:dLbl>
            <c:dLbl>
              <c:idx val="2"/>
              <c:layout>
                <c:manualLayout>
                  <c:x val="1.0648199941410053E-2"/>
                  <c:y val="-1.194296781105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15-4AB2-B94B-CD94D10B4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'Pályázatok száma'!$A$2:$A$4</c:f>
              <c:strCache>
                <c:ptCount val="3"/>
                <c:pt idx="0">
                  <c:v>KMR</c:v>
                </c:pt>
                <c:pt idx="1">
                  <c:v>Konvergencia régiók</c:v>
                </c:pt>
                <c:pt idx="2">
                  <c:v>Összesen</c:v>
                </c:pt>
              </c:strCache>
            </c:strRef>
          </c:cat>
          <c:val>
            <c:numRef>
              <c:f>'Pályázatok száma'!$B$2:$B$4</c:f>
              <c:numCache>
                <c:formatCode>General</c:formatCode>
                <c:ptCount val="3"/>
                <c:pt idx="0">
                  <c:v>32</c:v>
                </c:pt>
                <c:pt idx="1">
                  <c:v>139</c:v>
                </c:pt>
                <c:pt idx="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0-4653-AF12-59BBC174066D}"/>
            </c:ext>
          </c:extLst>
        </c:ser>
        <c:ser>
          <c:idx val="1"/>
          <c:order val="1"/>
          <c:tx>
            <c:strRef>
              <c:f>'Pályázatok száma'!$C$1</c:f>
              <c:strCache>
                <c:ptCount val="1"/>
                <c:pt idx="0">
                  <c:v>nyertes pályázatok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515076477466962E-2"/>
                  <c:y val="-1.194296781105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15-4AB2-B94B-CD94D10B49AD}"/>
                </c:ext>
              </c:extLst>
            </c:dLbl>
            <c:dLbl>
              <c:idx val="1"/>
              <c:layout>
                <c:manualLayout>
                  <c:x val="1.18263033952199E-2"/>
                  <c:y val="-1.1462136689727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5-4AB2-B94B-CD94D10B49AD}"/>
                </c:ext>
              </c:extLst>
            </c:dLbl>
            <c:dLbl>
              <c:idx val="2"/>
              <c:layout>
                <c:manualLayout>
                  <c:x val="1.6783428778265858E-2"/>
                  <c:y val="-1.9105714199449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15-4AB2-B94B-CD94D10B4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'Pályázatok száma'!$A$2:$A$4</c:f>
              <c:strCache>
                <c:ptCount val="3"/>
                <c:pt idx="0">
                  <c:v>KMR</c:v>
                </c:pt>
                <c:pt idx="1">
                  <c:v>Konvergencia régiók</c:v>
                </c:pt>
                <c:pt idx="2">
                  <c:v>Összesen</c:v>
                </c:pt>
              </c:strCache>
            </c:strRef>
          </c:cat>
          <c:val>
            <c:numRef>
              <c:f>'Pályázatok száma'!$C$2:$C$4</c:f>
              <c:numCache>
                <c:formatCode>General</c:formatCode>
                <c:ptCount val="3"/>
                <c:pt idx="0">
                  <c:v>8</c:v>
                </c:pt>
                <c:pt idx="1">
                  <c:v>30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0-4653-AF12-59BBC1740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9682664"/>
        <c:axId val="589683320"/>
        <c:axId val="0"/>
      </c:bar3DChart>
      <c:catAx>
        <c:axId val="589682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9683320"/>
        <c:crosses val="autoZero"/>
        <c:auto val="1"/>
        <c:lblAlgn val="ctr"/>
        <c:lblOffset val="100"/>
        <c:noMultiLvlLbl val="0"/>
      </c:catAx>
      <c:valAx>
        <c:axId val="589683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968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0.29299221414386839"/>
          <c:y val="0.85022455120384244"/>
          <c:w val="0.41401545968233233"/>
          <c:h val="0.14977544879615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899026582790402E-2"/>
          <c:y val="1.2297292344104264E-2"/>
          <c:w val="0.9226644096499812"/>
          <c:h val="0.84822055732861379"/>
        </c:manualLayout>
      </c:layout>
      <c:pie3DChart>
        <c:varyColors val="1"/>
        <c:ser>
          <c:idx val="0"/>
          <c:order val="0"/>
          <c:tx>
            <c:strRef>
              <c:f>Iskolatípusok!$A$4</c:f>
              <c:strCache>
                <c:ptCount val="1"/>
                <c:pt idx="0">
                  <c:v>Összesen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7D-4E47-AD0C-C9ADBEE6FCC1}"/>
              </c:ext>
            </c:extLst>
          </c:dPt>
          <c:dPt>
            <c:idx val="1"/>
            <c:bubble3D val="0"/>
            <c:explosion val="9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7D-4E47-AD0C-C9ADBEE6FCC1}"/>
              </c:ext>
            </c:extLst>
          </c:dPt>
          <c:dPt>
            <c:idx val="2"/>
            <c:bubble3D val="0"/>
            <c:explosion val="4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17D-4E47-AD0C-C9ADBEE6FCC1}"/>
              </c:ext>
            </c:extLst>
          </c:dPt>
          <c:dLbls>
            <c:dLbl>
              <c:idx val="0"/>
              <c:layout>
                <c:manualLayout>
                  <c:x val="-0.19878254618435395"/>
                  <c:y val="9.20507879657410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22BCB8-ADB0-4F30-B271-68DED668ABF3}" type="CATEGORYNAME">
                      <a:rPr lang="en-US" smtClean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[KATEGÓRIA NEVE]</a:t>
                    </a:fld>
                    <a:r>
                      <a:rPr lang="en-US" baseline="0" dirty="0"/>
                      <a:t>: </a:t>
                    </a:r>
                    <a:fld id="{15EAC2D8-F3E7-4031-B65E-D383A019C95A}" type="VALUE">
                      <a:rPr lang="en-US" baseline="0" smtClean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[ÉRTÉK]</a:t>
                    </a:fld>
                    <a:r>
                      <a:rPr lang="en-US" baseline="0" dirty="0"/>
                      <a:t> </a:t>
                    </a:r>
                    <a:fld id="{47448C3F-005E-41E0-AC34-501AC60624AE}" type="PERCENTAGE">
                      <a:rPr lang="en-US" baseline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[SZÁZALÉK]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777664708254"/>
                      <c:h val="0.23068533542118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7D-4E47-AD0C-C9ADBEE6FCC1}"/>
                </c:ext>
              </c:extLst>
            </c:dLbl>
            <c:dLbl>
              <c:idx val="1"/>
              <c:layout>
                <c:manualLayout>
                  <c:x val="-8.158230739008096E-2"/>
                  <c:y val="-0.222111170455080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ED3442-6E64-465A-80B3-3541F18F6F93}" type="CATEGORYNAME">
                      <a:rPr lang="sv-SE" smtClean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[KATEGÓRIA NEVE]</a:t>
                    </a:fld>
                    <a:r>
                      <a:rPr lang="sv-SE" baseline="0" dirty="0"/>
                      <a:t>: </a:t>
                    </a:r>
                    <a:fld id="{5FADE615-F498-4180-A879-E70010AD8AE0}" type="VALUE">
                      <a:rPr lang="sv-SE" baseline="0" smtClean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[ÉRTÉK]</a:t>
                    </a:fld>
                    <a:br>
                      <a:rPr lang="sv-SE" baseline="0" dirty="0"/>
                    </a:br>
                    <a:fld id="{561BEDC7-3973-4B41-9975-9939EFA68920}" type="PERCENTAGE">
                      <a:rPr lang="sv-SE" baseline="0" smtClean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[SZÁZALÉK]</a:t>
                    </a:fld>
                    <a:endParaRPr lang="sv-SE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328961601070942"/>
                      <c:h val="0.281779557285927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7D-4E47-AD0C-C9ADBEE6FCC1}"/>
                </c:ext>
              </c:extLst>
            </c:dLbl>
            <c:dLbl>
              <c:idx val="2"/>
              <c:layout>
                <c:manualLayout>
                  <c:x val="0.1807084624941484"/>
                  <c:y val="-0.338473141996642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24EC9B-4BDE-419F-ACF8-89C0ACDCF411}" type="CATEGORYNAME">
                      <a:rPr lang="en-US" smtClean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[KATEGÓRIA NEVE]</a:t>
                    </a:fld>
                    <a:r>
                      <a:rPr lang="en-US" baseline="0" dirty="0"/>
                      <a:t>: </a:t>
                    </a:r>
                    <a:fld id="{94C4D178-518B-4E3F-8D14-F30854E46905}" type="VALUE">
                      <a:rPr lang="en-US" baseline="0" smtClean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[ÉRTÉK]</a:t>
                    </a:fld>
                    <a:br>
                      <a:rPr lang="en-US" baseline="0" dirty="0"/>
                    </a:br>
                    <a:fld id="{13D5ECAE-EBB8-4E0C-B507-EC5DA1467C60}" type="PERCENTAGE">
                      <a:rPr lang="en-US" baseline="0" smtClean="0"/>
                      <a:pPr>
                        <a:defRPr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[SZÁZALÉK]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50860413437692"/>
                      <c:h val="0.203333198846012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17D-4E47-AD0C-C9ADBEE6FCC1}"/>
                </c:ext>
              </c:extLst>
            </c:dLbl>
            <c:dLbl>
              <c:idx val="3"/>
              <c:layout>
                <c:manualLayout>
                  <c:x val="0.16541721727837752"/>
                  <c:y val="5.3569568877694984E-2"/>
                </c:manualLayout>
              </c:layout>
              <c:tx>
                <c:rich>
                  <a:bodyPr/>
                  <a:lstStyle/>
                  <a:p>
                    <a:fld id="{FC8201D7-9446-45A7-954E-27509BE6A213}" type="CATEGORYNAME">
                      <a:rPr lang="en-US" smtClean="0"/>
                      <a:pPr/>
                      <a:t>[KATEGÓRIA NEVE]</a:t>
                    </a:fld>
                    <a:r>
                      <a:rPr lang="en-US" baseline="0" dirty="0"/>
                      <a:t>: </a:t>
                    </a:r>
                    <a:fld id="{552AA6DE-F187-480F-826B-3A8DFE897EBE}" type="VALUE">
                      <a:rPr lang="en-US" baseline="0" smtClean="0"/>
                      <a:pPr/>
                      <a:t>[ÉRTÉK]</a:t>
                    </a:fld>
                    <a:r>
                      <a:rPr lang="en-US" baseline="0" dirty="0"/>
                      <a:t> </a:t>
                    </a:r>
                    <a:fld id="{29FB98FC-1DAA-4537-927A-7038CEDFE82E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B0E-4667-9889-7340F18BD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Iskolatípusok!$B$1:$E$1</c:f>
              <c:strCache>
                <c:ptCount val="4"/>
                <c:pt idx="0">
                  <c:v>általános iskola</c:v>
                </c:pt>
                <c:pt idx="1">
                  <c:v>általános iskola és gimnázium</c:v>
                </c:pt>
                <c:pt idx="2">
                  <c:v>gimnázium</c:v>
                </c:pt>
                <c:pt idx="3">
                  <c:v>szakképző intézmény</c:v>
                </c:pt>
              </c:strCache>
            </c:strRef>
          </c:cat>
          <c:val>
            <c:numRef>
              <c:f>Iskolatípusok!$B$4:$E$4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7D-4E47-AD0C-C9ADBEE6FCC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227981700801464"/>
          <c:w val="1"/>
          <c:h val="0.83770029496081033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C44-42C4-89E1-EC3018CC1C76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C44-42C4-89E1-EC3018CC1C76}"/>
              </c:ext>
            </c:extLst>
          </c:dPt>
          <c:dPt>
            <c:idx val="2"/>
            <c:bubble3D val="0"/>
            <c:explosion val="9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C44-42C4-89E1-EC3018CC1C76}"/>
              </c:ext>
            </c:extLst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C44-42C4-89E1-EC3018CC1C76}"/>
              </c:ext>
            </c:extLst>
          </c:dPt>
          <c:dPt>
            <c:idx val="4"/>
            <c:bubble3D val="0"/>
            <c:explosion val="1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C44-42C4-89E1-EC3018CC1C76}"/>
              </c:ext>
            </c:extLst>
          </c:dPt>
          <c:dPt>
            <c:idx val="5"/>
            <c:bubble3D val="0"/>
            <c:explosion val="1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C44-42C4-89E1-EC3018CC1C76}"/>
              </c:ext>
            </c:extLst>
          </c:dPt>
          <c:dLbls>
            <c:dLbl>
              <c:idx val="0"/>
              <c:layout>
                <c:manualLayout>
                  <c:x val="-5.76171875E-2"/>
                  <c:y val="-0.393540515776861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27DCE4-6FD8-40A0-9516-692FF6DFE83E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B064B1FB-29C1-4941-AA76-C25A22800BDF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195189468504"/>
                      <c:h val="0.134369650615576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44-42C4-89E1-EC3018CC1C76}"/>
                </c:ext>
              </c:extLst>
            </c:dLbl>
            <c:dLbl>
              <c:idx val="1"/>
              <c:layout>
                <c:manualLayout>
                  <c:x val="5.8593711552657482E-2"/>
                  <c:y val="-0.175764282645439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Felsőoktatási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intézmény</a:t>
                    </a:r>
                    <a:endParaRPr lang="en-US" dirty="0"/>
                  </a:p>
                  <a:p>
                    <a:pPr>
                      <a:defRPr sz="2800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70507812499997"/>
                      <c:h val="0.185812855292290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44-42C4-89E1-EC3018CC1C76}"/>
                </c:ext>
              </c:extLst>
            </c:dLbl>
            <c:dLbl>
              <c:idx val="2"/>
              <c:layout>
                <c:manualLayout>
                  <c:x val="0"/>
                  <c:y val="-0.114032437033382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DC9154-F13E-43AB-8585-4AB9A667E2FE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br>
                      <a:rPr lang="en-US" baseline="0" dirty="0">
                        <a:solidFill>
                          <a:schemeClr val="tx1"/>
                        </a:solidFill>
                      </a:rPr>
                    </a:b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33C51F51-D209-4137-BD51-65E881D284D6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30953186515746"/>
                      <c:h val="0.18581285529229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44-42C4-89E1-EC3018CC1C7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FE9988-CB51-4308-A358-FE7EBE03F8D1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br>
                      <a:rPr lang="en-US" baseline="0" dirty="0">
                        <a:solidFill>
                          <a:schemeClr val="tx1"/>
                        </a:solidFill>
                      </a:rPr>
                    </a:br>
                    <a:fld id="{A3013766-111B-4360-816E-11134FD401F9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44-42C4-89E1-EC3018CC1C76}"/>
                </c:ext>
              </c:extLst>
            </c:dLbl>
            <c:dLbl>
              <c:idx val="4"/>
              <c:layout>
                <c:manualLayout>
                  <c:x val="-9.7652405265751614E-4"/>
                  <c:y val="2.74363758275807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D65713-8E13-4D90-8488-36D8BE32837C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800">
                        <a:solidFill>
                          <a:schemeClr val="tx1"/>
                        </a:solidFill>
                      </a:defRPr>
                    </a:pPr>
                    <a:fld id="{A4583A8D-594C-4E17-8077-DD18D72A2C7A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4804687499999"/>
                      <c:h val="0.14777917930130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C44-42C4-89E1-EC3018CC1C76}"/>
                </c:ext>
              </c:extLst>
            </c:dLbl>
            <c:dLbl>
              <c:idx val="5"/>
              <c:layout>
                <c:manualLayout>
                  <c:x val="4.4940829539862205E-2"/>
                  <c:y val="2.22920553599093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Vállalat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800">
                        <a:solidFill>
                          <a:schemeClr val="tx1"/>
                        </a:solidFill>
                      </a:defRPr>
                    </a:pPr>
                    <a:fld id="{F583D044-3B3C-44C9-82B7-79B3CFB9BA87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3185285433068"/>
                      <c:h val="0.13577576487674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C44-42C4-89E1-EC3018CC1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fenntartók!$A$2:$A$7</c:f>
              <c:strCache>
                <c:ptCount val="6"/>
                <c:pt idx="0">
                  <c:v>Klebelsberg Központ</c:v>
                </c:pt>
                <c:pt idx="1">
                  <c:v>Felőoktatási intézmény</c:v>
                </c:pt>
                <c:pt idx="2">
                  <c:v>Nemzetgazdasági Minisztérium</c:v>
                </c:pt>
                <c:pt idx="3">
                  <c:v>Egyházi jogi személy</c:v>
                </c:pt>
                <c:pt idx="4">
                  <c:v>Alapítvány</c:v>
                </c:pt>
                <c:pt idx="5">
                  <c:v>Cég</c:v>
                </c:pt>
              </c:strCache>
            </c:strRef>
          </c:cat>
          <c:val>
            <c:numRef>
              <c:f>fenntartók!$B$2:$B$7</c:f>
              <c:numCache>
                <c:formatCode>General</c:formatCode>
                <c:ptCount val="6"/>
                <c:pt idx="0">
                  <c:v>20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44-42C4-89E1-EC3018CC1C7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385855004791676E-3"/>
          <c:y val="0"/>
          <c:w val="0.99870093234356572"/>
          <c:h val="0.9320530803433382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E3A-46ED-9C01-BFC8B603F38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E3A-46ED-9C01-BFC8B603F38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E3A-46ED-9C01-BFC8B603F38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E3A-46ED-9C01-BFC8B603F38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E3A-46ED-9C01-BFC8B603F382}"/>
              </c:ext>
            </c:extLst>
          </c:dPt>
          <c:dLbls>
            <c:dLbl>
              <c:idx val="0"/>
              <c:layout>
                <c:manualLayout>
                  <c:x val="-0.18156827551116758"/>
                  <c:y val="5.1419167042755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50DC68-5D2C-412F-BEEA-5CB22F2842BB}" type="CATEGORYNAME">
                      <a:rPr lang="en-US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br>
                      <a:rPr lang="en-US" dirty="0"/>
                    </a:br>
                    <a:fld id="{267D51E1-BF29-48ED-BD1E-CA01536C3ED9}" type="VALUE">
                      <a:rPr lang="en-US" baseline="0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21879129993214"/>
                      <c:h val="0.299833949741679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3A-46ED-9C01-BFC8B603F382}"/>
                </c:ext>
              </c:extLst>
            </c:dLbl>
            <c:dLbl>
              <c:idx val="1"/>
              <c:layout>
                <c:manualLayout>
                  <c:x val="-0.11839938612466991"/>
                  <c:y val="-0.31013031191357826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91D347-A455-4C36-92B3-A6753783A9FC}" type="CATEGORYNAME">
                      <a:rPr lang="en-US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br>
                      <a:rPr lang="en-US" baseline="0" dirty="0"/>
                    </a:br>
                    <a:fld id="{0E82A93C-C187-413E-BA24-C8D866F03F62}" type="VALUE">
                      <a:rPr lang="en-US" baseline="0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75351629061823"/>
                      <c:h val="0.245375047583537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3A-46ED-9C01-BFC8B603F382}"/>
                </c:ext>
              </c:extLst>
            </c:dLbl>
            <c:dLbl>
              <c:idx val="2"/>
              <c:layout>
                <c:manualLayout>
                  <c:x val="0.12727667990999025"/>
                  <c:y val="7.49307847640790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BF8991-6C5B-4B9C-8D45-B7F9D355E6A7}" type="CATEGORYNAME">
                      <a:rPr lang="en-US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br>
                      <a:rPr lang="en-US" baseline="0" dirty="0"/>
                    </a:br>
                    <a:fld id="{A74D9E9D-6994-4688-852F-60A664D26D9C}" type="VALUE">
                      <a:rPr lang="en-US" baseline="0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20301160320477"/>
                      <c:h val="0.18536048506742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3A-46ED-9C01-BFC8B603F382}"/>
                </c:ext>
              </c:extLst>
            </c:dLbl>
            <c:dLbl>
              <c:idx val="3"/>
              <c:layout>
                <c:manualLayout>
                  <c:x val="0.16236790741633148"/>
                  <c:y val="6.0913700636450706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070AB2-18FE-4D76-B2C7-9DAF9D394DE9}" type="CATEGORYNAME">
                      <a:rPr lang="en-US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br>
                      <a:rPr lang="en-US" dirty="0"/>
                    </a:br>
                    <a:fld id="{5FEA8C73-E26B-4ABB-828D-CBC1C39113FB}" type="VALUE">
                      <a:rPr lang="en-US" baseline="0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2383725429894"/>
                      <c:h val="0.1253457766216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3A-46ED-9C01-BFC8B603F382}"/>
                </c:ext>
              </c:extLst>
            </c:dLbl>
            <c:dLbl>
              <c:idx val="4"/>
              <c:layout>
                <c:manualLayout>
                  <c:x val="6.0653878618193179E-2"/>
                  <c:y val="9.59269566759832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D8BAB4-3B86-490B-BB0C-F4FF29700933}" type="CATEGORYNAME">
                      <a:rPr lang="en-US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[KATEGÓRIA NEVE]</a:t>
                    </a:fld>
                    <a:br>
                      <a:rPr lang="en-US" baseline="0" dirty="0"/>
                    </a:br>
                    <a:fld id="{EC06177A-6888-4A3C-82AA-EC75D078686F}" type="VALUE">
                      <a:rPr lang="en-US" baseline="0" smtClean="0"/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[ÉRTÉK]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62796813484253"/>
                      <c:h val="0.141534651420584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E3A-46ED-9C01-BFC8B603F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tehetségpontok!$A$1:$E$1</c:f>
              <c:strCache>
                <c:ptCount val="5"/>
                <c:pt idx="0">
                  <c:v>akkreditált kiváló tehetségpont és referenciaintézmény</c:v>
                </c:pt>
                <c:pt idx="1">
                  <c:v>akkreditált kiváló tehetségpont</c:v>
                </c:pt>
                <c:pt idx="2">
                  <c:v>regisztrált tehetségpont</c:v>
                </c:pt>
                <c:pt idx="3">
                  <c:v>referenciaintézmény</c:v>
                </c:pt>
                <c:pt idx="4">
                  <c:v>egyik sem</c:v>
                </c:pt>
              </c:strCache>
            </c:strRef>
          </c:cat>
          <c:val>
            <c:numRef>
              <c:f>tehetségpontok!$A$2:$E$2</c:f>
              <c:numCache>
                <c:formatCode>General</c:formatCode>
                <c:ptCount val="5"/>
                <c:pt idx="0">
                  <c:v>8</c:v>
                </c:pt>
                <c:pt idx="1">
                  <c:v>21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3A-46ED-9C01-BFC8B603F38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1650E-100D-4E4C-A7B6-D34153E21BD6}" type="datetimeFigureOut">
              <a:rPr lang="hu-HU" smtClean="0"/>
              <a:t>2017. 05. 31.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4153C-72C9-4673-96AB-B82760BC4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030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8568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55819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39073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1325514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b="0" dirty="0"/>
          </a:p>
        </p:txBody>
      </p:sp>
    </p:spTree>
    <p:extLst>
      <p:ext uri="{BB962C8B-B14F-4D97-AF65-F5344CB8AC3E}">
        <p14:creationId xmlns:p14="http://schemas.microsoft.com/office/powerpoint/2010/main" val="2375355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9048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07146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91425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686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053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580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71225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15433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85356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75052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06665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265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pic>
        <p:nvPicPr>
          <p:cNvPr id="13" name="PPT alap UN_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3004800" cy="97634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6" name="Csoportba foglalás 5"/>
          <p:cNvGrpSpPr/>
          <p:nvPr userDrawn="1"/>
        </p:nvGrpSpPr>
        <p:grpSpPr>
          <a:xfrm>
            <a:off x="755376" y="8488199"/>
            <a:ext cx="11801059" cy="1390044"/>
            <a:chOff x="755376" y="8488199"/>
            <a:chExt cx="11801059" cy="1390044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410" y="8626872"/>
              <a:ext cx="2097306" cy="1179735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76" y="8698508"/>
              <a:ext cx="2097306" cy="1179735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173" y="8679402"/>
              <a:ext cx="2097306" cy="1179735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13" y="8488199"/>
              <a:ext cx="1961322" cy="110324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1. </a:t>
            </a:r>
            <a:r>
              <a:rPr dirty="0" err="1"/>
              <a:t>szövegtörzsszint</a:t>
            </a:r>
            <a:endParaRPr dirty="0"/>
          </a:p>
          <a:p>
            <a:pPr lvl="1"/>
            <a:r>
              <a:rPr dirty="0"/>
              <a:t>2. </a:t>
            </a:r>
            <a:r>
              <a:rPr dirty="0" err="1"/>
              <a:t>szövegtörzsszint</a:t>
            </a:r>
            <a:endParaRPr dirty="0"/>
          </a:p>
          <a:p>
            <a:pPr lvl="2"/>
            <a:r>
              <a:rPr dirty="0"/>
              <a:t>3. </a:t>
            </a:r>
            <a:r>
              <a:rPr dirty="0" err="1"/>
              <a:t>szövegtörzsszint</a:t>
            </a:r>
            <a:endParaRPr dirty="0"/>
          </a:p>
          <a:p>
            <a:pPr lvl="3"/>
            <a:r>
              <a:rPr dirty="0"/>
              <a:t>4. </a:t>
            </a:r>
            <a:r>
              <a:rPr dirty="0" err="1"/>
              <a:t>szövegtörzsszint</a:t>
            </a:r>
            <a:endParaRPr dirty="0"/>
          </a:p>
          <a:p>
            <a:pPr lvl="4"/>
            <a:r>
              <a:rPr dirty="0"/>
              <a:t>5. </a:t>
            </a:r>
            <a:r>
              <a:rPr dirty="0" err="1"/>
              <a:t>szövegtörzsszint</a:t>
            </a:r>
            <a:endParaRPr dirty="0"/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1" name="Csoportba foglalás 10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2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3" name="Csoportba foglalás 12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énykép - hár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3" name="Csoportba foglalás 12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4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5" name="Csoportba foglalás 14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9" name="Kép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chemeClr val="tx1"/>
                </a:solidFill>
              </a:defRPr>
            </a:lvl1pPr>
          </a:lstStyle>
          <a:p>
            <a:r>
              <a:rPr dirty="0"/>
              <a:t>–Kiss </a:t>
            </a:r>
            <a:r>
              <a:rPr dirty="0" err="1"/>
              <a:t>János</a:t>
            </a:r>
            <a:endParaRPr dirty="0"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„</a:t>
            </a:r>
            <a:r>
              <a:rPr dirty="0" err="1"/>
              <a:t>Írjon</a:t>
            </a:r>
            <a:r>
              <a:rPr dirty="0"/>
              <a:t> be ide </a:t>
            </a:r>
            <a:r>
              <a:rPr dirty="0" err="1"/>
              <a:t>egy</a:t>
            </a:r>
            <a:r>
              <a:rPr dirty="0"/>
              <a:t> </a:t>
            </a:r>
            <a:r>
              <a:rPr dirty="0" err="1"/>
              <a:t>idézetet</a:t>
            </a:r>
            <a:r>
              <a:rPr dirty="0"/>
              <a:t>.”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2" name="Csoportba foglalás 11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3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4" name="Csoportba foglalás 13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1" name="Csoportba foglalás 10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2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3" name="Csoportba foglalás 12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1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2" name="Csoportba foglalás 11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3" name="Kép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– középre igazítva máso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err="1"/>
              <a:t>Címszöveg</a:t>
            </a:r>
            <a:endParaRPr dirty="0"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270000" y="56261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3" name="Csoportba foglalás 2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9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4" name="Csoportba foglalás 13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– középre igazítva másol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270000" y="2235200"/>
            <a:ext cx="10464800" cy="3302000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t>Címszöveg</a:t>
            </a:r>
          </a:p>
        </p:txBody>
      </p:sp>
      <p:pic>
        <p:nvPicPr>
          <p:cNvPr id="32" name="PPT alap UN_03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4963"/>
            <a:ext cx="13004800" cy="974367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1270000" y="56261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chemeClr val="bg1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chemeClr val="bg1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chemeClr val="bg1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chemeClr val="bg1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chemeClr val="bg1"/>
                </a:solidFill>
              </a:defRPr>
            </a:lvl5pPr>
          </a:lstStyle>
          <a:p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énykép - vízszi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 err="1"/>
              <a:t>Címszöveg</a:t>
            </a:r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chemeClr val="tx1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endParaRPr dirty="0"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3" name="Csoportba foglalás 12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4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5" name="Csoportba foglalás 14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9" name="Kép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– középre igazít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1" name="Csoportba foglalás 10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2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3" name="Csoportba foglalás 12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ó - függő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dirty="0" err="1"/>
              <a:t>Címszöveg</a:t>
            </a:r>
            <a:endParaRPr dirty="0"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chemeClr val="tx1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chemeClr val="tx1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chemeClr val="tx1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chemeClr val="tx1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chemeClr val="tx1"/>
                </a:solidFill>
              </a:defRPr>
            </a:lvl5pPr>
          </a:lstStyle>
          <a:p>
            <a:r>
              <a:rPr dirty="0"/>
              <a:t>1. </a:t>
            </a:r>
            <a:r>
              <a:rPr dirty="0" err="1"/>
              <a:t>szövegtörzsszint</a:t>
            </a:r>
            <a:endParaRPr dirty="0"/>
          </a:p>
          <a:p>
            <a:pPr lvl="1"/>
            <a:r>
              <a:rPr dirty="0"/>
              <a:t>2. </a:t>
            </a:r>
            <a:r>
              <a:rPr dirty="0" err="1"/>
              <a:t>szövegtörzsszint</a:t>
            </a:r>
            <a:endParaRPr dirty="0"/>
          </a:p>
          <a:p>
            <a:pPr lvl="2"/>
            <a:r>
              <a:rPr dirty="0"/>
              <a:t>3. </a:t>
            </a:r>
            <a:r>
              <a:rPr dirty="0" err="1"/>
              <a:t>szövegtörzsszint</a:t>
            </a:r>
            <a:endParaRPr dirty="0"/>
          </a:p>
          <a:p>
            <a:pPr lvl="3"/>
            <a:r>
              <a:rPr dirty="0"/>
              <a:t>4. </a:t>
            </a:r>
            <a:r>
              <a:rPr dirty="0" err="1"/>
              <a:t>szövegtörzsszint</a:t>
            </a:r>
            <a:endParaRPr dirty="0"/>
          </a:p>
          <a:p>
            <a:pPr lvl="4"/>
            <a:r>
              <a:rPr dirty="0"/>
              <a:t>5. </a:t>
            </a:r>
            <a:r>
              <a:rPr dirty="0" err="1"/>
              <a:t>szövegtörzsszint</a:t>
            </a:r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3" name="Csoportba foglalás 12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4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5" name="Csoportba foglalás 14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9" name="Kép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- f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 err="1"/>
              <a:t>Címszöveg</a:t>
            </a:r>
            <a:endParaRPr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1" name="Csoportba foglalás 10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2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3" name="Csoportba foglalás 12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 err="1"/>
              <a:t>Címszöveg</a:t>
            </a:r>
            <a:endParaRPr dirty="0"/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1. </a:t>
            </a:r>
            <a:r>
              <a:rPr dirty="0" err="1"/>
              <a:t>szövegtörzsszint</a:t>
            </a:r>
            <a:endParaRPr dirty="0"/>
          </a:p>
          <a:p>
            <a:pPr lvl="1"/>
            <a:r>
              <a:rPr dirty="0"/>
              <a:t>2. </a:t>
            </a:r>
            <a:r>
              <a:rPr dirty="0" err="1"/>
              <a:t>szövegtörzsszint</a:t>
            </a:r>
            <a:endParaRPr dirty="0"/>
          </a:p>
          <a:p>
            <a:pPr lvl="2"/>
            <a:r>
              <a:rPr dirty="0"/>
              <a:t>3. </a:t>
            </a:r>
            <a:r>
              <a:rPr dirty="0" err="1"/>
              <a:t>szövegtörzsszint</a:t>
            </a:r>
            <a:endParaRPr dirty="0"/>
          </a:p>
          <a:p>
            <a:pPr lvl="3"/>
            <a:r>
              <a:rPr dirty="0"/>
              <a:t>4. </a:t>
            </a:r>
            <a:r>
              <a:rPr dirty="0" err="1"/>
              <a:t>szövegtörzsszint</a:t>
            </a:r>
            <a:endParaRPr dirty="0"/>
          </a:p>
          <a:p>
            <a:pPr lvl="4"/>
            <a:r>
              <a:rPr dirty="0"/>
              <a:t>5. </a:t>
            </a:r>
            <a:r>
              <a:rPr dirty="0" err="1"/>
              <a:t>szövegtörzsszint</a:t>
            </a:r>
            <a:endParaRPr dirty="0"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2" name="Csoportba foglalás 11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3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4" name="Csoportba foglalás 13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 err="1"/>
              <a:t>Címszöveg</a:t>
            </a:r>
            <a:endParaRPr dirty="0"/>
          </a:p>
        </p:txBody>
      </p:sp>
      <p:sp>
        <p:nvSpPr>
          <p:cNvPr id="88" name="Shape 88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solidFill>
                  <a:schemeClr val="tx1"/>
                </a:solidFill>
              </a:defRPr>
            </a:lvl1pPr>
            <a:lvl2pPr marL="685800" indent="-342900">
              <a:spcBef>
                <a:spcPts val="3200"/>
              </a:spcBef>
              <a:defRPr sz="2800">
                <a:solidFill>
                  <a:schemeClr val="tx1"/>
                </a:solidFill>
              </a:defRPr>
            </a:lvl2pPr>
            <a:lvl3pPr marL="1231900" indent="-342900">
              <a:spcBef>
                <a:spcPts val="3200"/>
              </a:spcBef>
              <a:defRPr sz="2800">
                <a:solidFill>
                  <a:schemeClr val="tx1"/>
                </a:solidFill>
              </a:defRPr>
            </a:lvl3pPr>
            <a:lvl4pPr marL="1676400" indent="-342900">
              <a:spcBef>
                <a:spcPts val="3200"/>
              </a:spcBef>
              <a:defRPr sz="2800">
                <a:solidFill>
                  <a:schemeClr val="tx1"/>
                </a:solidFill>
              </a:defRPr>
            </a:lvl4pPr>
            <a:lvl5pPr marL="2120900" indent="-342900">
              <a:spcBef>
                <a:spcPts val="3200"/>
              </a:spcBef>
              <a:defRPr sz="2800">
                <a:solidFill>
                  <a:schemeClr val="tx1"/>
                </a:solidFill>
              </a:defRPr>
            </a:lvl5pPr>
          </a:lstStyle>
          <a:p>
            <a:r>
              <a:rPr dirty="0"/>
              <a:t>1. </a:t>
            </a:r>
            <a:r>
              <a:rPr dirty="0" err="1"/>
              <a:t>szövegtörzsszint</a:t>
            </a:r>
            <a:endParaRPr dirty="0"/>
          </a:p>
          <a:p>
            <a:pPr lvl="1"/>
            <a:r>
              <a:rPr dirty="0"/>
              <a:t>2. </a:t>
            </a:r>
            <a:r>
              <a:rPr dirty="0" err="1"/>
              <a:t>szövegtörzsszint</a:t>
            </a:r>
            <a:endParaRPr dirty="0"/>
          </a:p>
          <a:p>
            <a:pPr lvl="2"/>
            <a:r>
              <a:rPr dirty="0"/>
              <a:t>3. </a:t>
            </a:r>
            <a:r>
              <a:rPr dirty="0" err="1"/>
              <a:t>szövegtörzsszint</a:t>
            </a:r>
            <a:endParaRPr dirty="0"/>
          </a:p>
          <a:p>
            <a:pPr lvl="3"/>
            <a:r>
              <a:rPr dirty="0"/>
              <a:t>4. </a:t>
            </a:r>
            <a:r>
              <a:rPr dirty="0" err="1"/>
              <a:t>szövegtörzsszint</a:t>
            </a:r>
            <a:endParaRPr dirty="0"/>
          </a:p>
          <a:p>
            <a:pPr lvl="4"/>
            <a:r>
              <a:rPr dirty="0"/>
              <a:t>5. </a:t>
            </a:r>
            <a:r>
              <a:rPr dirty="0" err="1"/>
              <a:t>szövegtörzsszint</a:t>
            </a:r>
            <a:endParaRPr dirty="0"/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6303690" y="9258300"/>
            <a:ext cx="384721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3" name="Csoportba foglalás 12"/>
          <p:cNvGrpSpPr/>
          <p:nvPr userDrawn="1"/>
        </p:nvGrpSpPr>
        <p:grpSpPr>
          <a:xfrm>
            <a:off x="-6350" y="-7876"/>
            <a:ext cx="13004800" cy="9736205"/>
            <a:chOff x="-6350" y="-7876"/>
            <a:chExt cx="13004800" cy="9736205"/>
          </a:xfrm>
        </p:grpSpPr>
        <p:pic>
          <p:nvPicPr>
            <p:cNvPr id="14" name="PPT alap UN_02.pdf"/>
            <p:cNvPicPr>
              <a:picLocks noChangeAspect="1"/>
            </p:cNvPicPr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0" y="-7876"/>
              <a:ext cx="13004800" cy="964576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5" name="Csoportba foglalás 14"/>
            <p:cNvGrpSpPr/>
            <p:nvPr userDrawn="1"/>
          </p:nvGrpSpPr>
          <p:grpSpPr>
            <a:xfrm>
              <a:off x="609637" y="8352253"/>
              <a:ext cx="11801059" cy="1376076"/>
              <a:chOff x="755376" y="8488199"/>
              <a:chExt cx="11801059" cy="1390044"/>
            </a:xfrm>
          </p:grpSpPr>
          <p:pic>
            <p:nvPicPr>
              <p:cNvPr id="16" name="Kép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410" y="862687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76" y="8698508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0173" y="8679402"/>
                <a:ext cx="2097306" cy="1179735"/>
              </a:xfrm>
              <a:prstGeom prst="rect">
                <a:avLst/>
              </a:prstGeom>
            </p:spPr>
          </p:pic>
          <p:pic>
            <p:nvPicPr>
              <p:cNvPr id="19" name="Kép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95113" y="8488199"/>
                <a:ext cx="1961322" cy="11032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1. </a:t>
            </a:r>
            <a:r>
              <a:rPr dirty="0" err="1"/>
              <a:t>szövegtörzsszint</a:t>
            </a:r>
            <a:endParaRPr dirty="0"/>
          </a:p>
          <a:p>
            <a:pPr lvl="1"/>
            <a:r>
              <a:rPr dirty="0"/>
              <a:t>2. </a:t>
            </a:r>
            <a:r>
              <a:rPr dirty="0" err="1"/>
              <a:t>szövegtörzsszint</a:t>
            </a:r>
            <a:endParaRPr dirty="0"/>
          </a:p>
          <a:p>
            <a:pPr lvl="2"/>
            <a:r>
              <a:rPr dirty="0"/>
              <a:t>3. </a:t>
            </a:r>
            <a:r>
              <a:rPr dirty="0" err="1"/>
              <a:t>szövegtörzsszint</a:t>
            </a:r>
            <a:endParaRPr dirty="0"/>
          </a:p>
          <a:p>
            <a:pPr lvl="3"/>
            <a:r>
              <a:rPr dirty="0"/>
              <a:t>4. </a:t>
            </a:r>
            <a:r>
              <a:rPr dirty="0" err="1"/>
              <a:t>szövegtörzsszint</a:t>
            </a:r>
            <a:endParaRPr dirty="0"/>
          </a:p>
          <a:p>
            <a:pPr lvl="4"/>
            <a:r>
              <a:rPr dirty="0"/>
              <a:t>5. </a:t>
            </a:r>
            <a:r>
              <a:rPr dirty="0" err="1"/>
              <a:t>szövegtörzsszint</a:t>
            </a:r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010092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50000"/>
              </a:lnSpc>
            </a:pPr>
            <a:br>
              <a:rPr lang="hu-HU" sz="6000" b="1" dirty="0">
                <a:solidFill>
                  <a:schemeClr val="tx1"/>
                </a:solidFill>
                <a:latin typeface="+mj-lt"/>
              </a:rPr>
            </a:br>
            <a:r>
              <a:rPr lang="hu-HU" sz="6000" b="1" dirty="0">
                <a:solidFill>
                  <a:schemeClr val="tx1"/>
                </a:solidFill>
                <a:latin typeface="+mj-lt"/>
              </a:rPr>
              <a:t>A Minősített Tehetséggondozó Műhelyekről</a:t>
            </a:r>
            <a:endParaRPr sz="6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1434408" y="7115694"/>
            <a:ext cx="10464800" cy="1337917"/>
          </a:xfrm>
          <a:prstGeom prst="rect">
            <a:avLst/>
          </a:prstGeom>
        </p:spPr>
        <p:txBody>
          <a:bodyPr anchor="ctr"/>
          <a:lstStyle/>
          <a:p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270000" y="-1"/>
            <a:ext cx="10464800" cy="172632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Tehetségsegítő hálózatok</a:t>
            </a:r>
            <a:br>
              <a:rPr lang="hu-HU" sz="4800" b="1" dirty="0">
                <a:solidFill>
                  <a:schemeClr val="tx1"/>
                </a:solidFill>
                <a:latin typeface="+mj-lt"/>
              </a:rPr>
            </a:br>
            <a:r>
              <a:rPr lang="hu-HU" sz="4800" b="1" dirty="0">
                <a:solidFill>
                  <a:schemeClr val="tx1"/>
                </a:solidFill>
                <a:latin typeface="+mj-lt"/>
              </a:rPr>
              <a:t>jellemzői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1507388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6416"/>
              </p:ext>
            </p:extLst>
          </p:nvPr>
        </p:nvGraphicFramePr>
        <p:xfrm>
          <a:off x="1270000" y="1726326"/>
          <a:ext cx="10464800" cy="6732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2960">
                  <a:extLst>
                    <a:ext uri="{9D8B030D-6E8A-4147-A177-3AD203B41FA5}">
                      <a16:colId xmlns:a16="http://schemas.microsoft.com/office/drawing/2014/main" val="3193969887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1225909181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1728607629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719434673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405919099"/>
                    </a:ext>
                  </a:extLst>
                </a:gridCol>
              </a:tblGrid>
              <a:tr h="118849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Folyamatos támogatás / finanszírozás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Időbeli lehatárolás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Egyenletes lefedettség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Intézmény</a:t>
                      </a:r>
                      <a:br>
                        <a:rPr lang="hu-H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</a:br>
                      <a:r>
                        <a:rPr lang="hu-H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típusok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71130"/>
                  </a:ext>
                </a:extLst>
              </a:tr>
              <a:tr h="118650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AJTP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igen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nem</a:t>
                      </a:r>
                      <a:br>
                        <a:rPr lang="hu-HU" sz="1800" b="0" dirty="0"/>
                      </a:br>
                      <a:r>
                        <a:rPr lang="hu-HU" sz="1800" b="0" dirty="0"/>
                        <a:t>releváns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igen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gimnázium és</a:t>
                      </a:r>
                      <a:br>
                        <a:rPr lang="hu-HU" sz="1800" b="0" dirty="0"/>
                      </a:br>
                      <a:r>
                        <a:rPr lang="hu-HU" sz="1800" b="0" dirty="0"/>
                        <a:t>kollégium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34167"/>
                  </a:ext>
                </a:extLst>
              </a:tr>
              <a:tr h="1056136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Szakszolgálatok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igen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nem</a:t>
                      </a:r>
                      <a:br>
                        <a:rPr lang="hu-HU" sz="1800" b="0" dirty="0"/>
                      </a:br>
                      <a:r>
                        <a:rPr lang="hu-HU" sz="1800" b="0" dirty="0"/>
                        <a:t>releváns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igen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szakszolgálati tagintézmény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96123"/>
                  </a:ext>
                </a:extLst>
              </a:tr>
              <a:tr h="1056136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MTM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igen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5 év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igen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általános iskola</a:t>
                      </a:r>
                      <a:br>
                        <a:rPr lang="hu-HU" sz="1800" b="0" dirty="0"/>
                      </a:br>
                      <a:r>
                        <a:rPr lang="hu-HU" sz="1800" b="0" dirty="0"/>
                        <a:t>gimnázium</a:t>
                      </a:r>
                    </a:p>
                    <a:p>
                      <a:r>
                        <a:rPr lang="hu-HU" sz="1800" b="0" dirty="0"/>
                        <a:t>szakgimnázium</a:t>
                      </a:r>
                      <a:br>
                        <a:rPr lang="hu-HU" sz="1800" b="0" dirty="0"/>
                      </a:br>
                      <a:r>
                        <a:rPr lang="hu-HU" sz="1800" b="0" dirty="0"/>
                        <a:t>szakközépiskola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517452"/>
                  </a:ext>
                </a:extLst>
              </a:tr>
              <a:tr h="1056136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Tehetségpontok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nem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3 év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nem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bármely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23170"/>
                  </a:ext>
                </a:extLst>
              </a:tr>
              <a:tr h="1056136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Referencia intézmények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nem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3 év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nem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/>
                        <a:t>bármely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26407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270000" y="379809"/>
            <a:ext cx="10464800" cy="11995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MTM-ek feladatai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1866378"/>
            <a:ext cx="10464800" cy="6513534"/>
          </a:xfrm>
        </p:spPr>
        <p:txBody>
          <a:bodyPr numCol="2">
            <a:normAutofit/>
          </a:bodyPr>
          <a:lstStyle/>
          <a:p>
            <a:pPr algn="just"/>
            <a:r>
              <a:rPr lang="hu-HU" sz="2800" b="1" dirty="0"/>
              <a:t>Alapfeladatok: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tehetségszűrés, -azonosítás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komplex tehetséggondozó programok megvalósítása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kontroll/nyomon követés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tehetség-tanácsadás, szakmai konzultáció biztosítása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egyéni jó gyakorlatok kifejlesztése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hálózati együttműködés</a:t>
            </a:r>
          </a:p>
          <a:p>
            <a:pPr algn="l">
              <a:spcBef>
                <a:spcPts val="1200"/>
              </a:spcBef>
            </a:pPr>
            <a:endParaRPr lang="hu-HU" sz="2800" b="1" dirty="0"/>
          </a:p>
          <a:p>
            <a:pPr algn="l">
              <a:spcBef>
                <a:spcPts val="1200"/>
              </a:spcBef>
            </a:pPr>
            <a:r>
              <a:rPr lang="hu-HU" sz="2800" b="1" dirty="0"/>
              <a:t>Kiegészítő feladatok:</a:t>
            </a:r>
            <a:endParaRPr lang="hu-HU" sz="2800" dirty="0"/>
          </a:p>
          <a:p>
            <a:pPr marL="457200" indent="-457200" algn="l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publikációs tevékenység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diákmentori tevékenység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életvezetési, pályaorientációs tanácsadás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önkéntesek bevonása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szponzoráció megteremtése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civil szervezetek bevonása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u-HU" sz="2800" dirty="0"/>
              <a:t>bemutatkozási lehetőség tehetségek számára</a:t>
            </a:r>
            <a:endParaRPr lang="hu-HU" sz="2800" b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897151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270000" y="920665"/>
            <a:ext cx="10464800" cy="140291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Jó gyakorlatok</a:t>
            </a:r>
            <a:br>
              <a:rPr lang="hu-HU" sz="4800" b="1" dirty="0">
                <a:solidFill>
                  <a:schemeClr val="tx1"/>
                </a:solidFill>
                <a:latin typeface="+mj-lt"/>
              </a:rPr>
            </a:br>
            <a:r>
              <a:rPr lang="hu-HU" sz="4800" b="1" dirty="0">
                <a:solidFill>
                  <a:schemeClr val="tx1"/>
                </a:solidFill>
                <a:latin typeface="+mj-lt"/>
              </a:rPr>
              <a:t>KMR</a:t>
            </a:r>
            <a:endParaRPr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86719"/>
              </p:ext>
            </p:extLst>
          </p:nvPr>
        </p:nvGraphicFramePr>
        <p:xfrm>
          <a:off x="1270000" y="2392471"/>
          <a:ext cx="10464800" cy="584420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327149219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698730686"/>
                    </a:ext>
                  </a:extLst>
                </a:gridCol>
              </a:tblGrid>
              <a:tr h="586777">
                <a:tc>
                  <a:txBody>
                    <a:bodyPr/>
                    <a:lstStyle/>
                    <a:p>
                      <a:r>
                        <a:rPr lang="hu-HU" dirty="0"/>
                        <a:t>INTÉZMÉNY NEVE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JÓ GYAKORLATA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921497"/>
                  </a:ext>
                </a:extLst>
              </a:tr>
              <a:tr h="63771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Budapest IX. Kerületi Kosztolányi Dezső Általános Iskola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Tehetséggondozó sakkoktatás. Kompetenciafejlesztés adaptációval.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229181954"/>
                  </a:ext>
                </a:extLst>
              </a:tr>
              <a:tr h="63771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Budapest XVII. Kerületi Balassi Bálint</a:t>
                      </a:r>
                      <a:b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Nyolcévfolyamos Gimnázium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"Ismersz olyat, aki szereti?"</a:t>
                      </a: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A tanulás rejtett dimenziói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476273980"/>
                  </a:ext>
                </a:extLst>
              </a:tr>
              <a:tr h="63771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ELTE Trefort Ágoston Gyakorló Gimnázium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Laboratóriumi vizsgálatok, mérések a korszerű természettudományos tehetséggondozásban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851165822"/>
                  </a:ext>
                </a:extLst>
              </a:tr>
              <a:tr h="5867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Képző- és Iparművészeti Szakgimnázium és Kollégium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Összművészeti műhely a tehetségek támogatásában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711887104"/>
                  </a:ext>
                </a:extLst>
              </a:tr>
              <a:tr h="5867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Ceglédi Kossuth Lajos Gimnázium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BÉKA Matematika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28412313"/>
                  </a:ext>
                </a:extLst>
              </a:tr>
              <a:tr h="63771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Premontrei Szent Norbert Gimnázium,</a:t>
                      </a:r>
                      <a:b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Egyházzenei Szakgimnázium és Kollégium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Iskolai tanösvény létesítése a Premontrei Gimnázium udvarán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008068055"/>
                  </a:ext>
                </a:extLst>
              </a:tr>
              <a:tr h="63771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Szentendrei Református Gimnázium (SZRG)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Lucius és barátai – múzeumi témanap a rómaiak mindennapi életéről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88670664"/>
                  </a:ext>
                </a:extLst>
              </a:tr>
              <a:tr h="63771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Váci SZC Boronkay György Műszaki Szakgimnáziuma</a:t>
                      </a:r>
                    </a:p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és Gimnáziuma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Sikeres diákmentorok közreműködésével megvalósuló versenyfelkészítő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04914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252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270000" y="733863"/>
            <a:ext cx="10464800" cy="16409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</a:rPr>
              <a:t>Jó gyakorlatok</a:t>
            </a:r>
            <a:br>
              <a:rPr lang="hu-HU" sz="4800" b="1" dirty="0">
                <a:solidFill>
                  <a:schemeClr val="tx1"/>
                </a:solidFill>
                <a:latin typeface="+mj-lt"/>
              </a:rPr>
            </a:br>
            <a:r>
              <a:rPr lang="hu-HU" sz="4800" b="1" dirty="0">
                <a:solidFill>
                  <a:schemeClr val="tx1"/>
                </a:solidFill>
                <a:latin typeface="+mj-lt"/>
              </a:rPr>
              <a:t>Dél-Alföld, Dél-Dunántúl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62280"/>
              </p:ext>
            </p:extLst>
          </p:nvPr>
        </p:nvGraphicFramePr>
        <p:xfrm>
          <a:off x="1270000" y="2374771"/>
          <a:ext cx="10464800" cy="569652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3156461876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338795160"/>
                    </a:ext>
                  </a:extLst>
                </a:gridCol>
              </a:tblGrid>
              <a:tr h="538550">
                <a:tc>
                  <a:txBody>
                    <a:bodyPr/>
                    <a:lstStyle/>
                    <a:p>
                      <a:r>
                        <a:rPr lang="hu-HU" dirty="0"/>
                        <a:t>INTÉZMÉNY NEVE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JÓ GYAKORLATA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29190"/>
                  </a:ext>
                </a:extLst>
              </a:tr>
              <a:tr h="4122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Jankay Tibor Két Tanítási Nyelvű Általános Iskola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Tízezer lépés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81071797"/>
                  </a:ext>
                </a:extLst>
              </a:tr>
              <a:tr h="4122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Kecskeméti Bolyai János Gimnázium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német nyelvi kreativitás komplex fejlesztése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657345949"/>
                  </a:ext>
                </a:extLst>
              </a:tr>
              <a:tr h="62318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Kecskeméti Szakképzési Centrum Gáspár András Szakgimnáziuma és Szakközépiskolája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Kreator Színházpedagógiai Műhely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10615659"/>
                  </a:ext>
                </a:extLst>
              </a:tr>
              <a:tr h="4122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Kecskeméti Széchenyivárosi Arany János Általános Iskola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Tanulj sportosan!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8069341"/>
                  </a:ext>
                </a:extLst>
              </a:tr>
              <a:tr h="4122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Orosházi Vörösmarty Mihály Általános Iskola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Tehetséggondozás robotikával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861409842"/>
                  </a:ext>
                </a:extLst>
              </a:tr>
              <a:tr h="62318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SZTE Gyakorló Gimnázium és Általános Iskola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Játékos LEGO tehetséggondozó program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956502887"/>
                  </a:ext>
                </a:extLst>
              </a:tr>
              <a:tr h="62318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Bárczi Gusztáv Óvoda, Általános Iskola, Szakiskola, Kollégium, EGYMI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Mindenki tehetséges valamiben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935930887"/>
                  </a:ext>
                </a:extLst>
              </a:tr>
              <a:tr h="4122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Ciszterci Rend Nagy Lajos Gimnáziuma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Tehetséggondozás kémiából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31935920"/>
                  </a:ext>
                </a:extLst>
              </a:tr>
              <a:tr h="62318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PTE Gyakorló Általános Iskola, Gimnázium, Szakgimnázium és Óvoda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Sebők Gábor Emlékverseny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11234118"/>
                  </a:ext>
                </a:extLst>
              </a:tr>
              <a:tr h="4122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Szekszárdi Garay János Gimnázium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Kutakodók szakkör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98342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4718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270000" y="883087"/>
            <a:ext cx="10464800" cy="139038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</a:rPr>
              <a:t>Jó gyakorlatok</a:t>
            </a:r>
            <a:br>
              <a:rPr lang="hu-HU" sz="4800" b="1" dirty="0">
                <a:solidFill>
                  <a:schemeClr val="tx1"/>
                </a:solidFill>
                <a:latin typeface="+mj-lt"/>
              </a:rPr>
            </a:br>
            <a:r>
              <a:rPr lang="hu-HU" sz="4800" b="1" dirty="0">
                <a:solidFill>
                  <a:schemeClr val="tx1"/>
                </a:solidFill>
                <a:latin typeface="+mj-lt"/>
              </a:rPr>
              <a:t>Észak-Alföld, Észak-Magyarország</a:t>
            </a:r>
            <a:endParaRPr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70834"/>
              </p:ext>
            </p:extLst>
          </p:nvPr>
        </p:nvGraphicFramePr>
        <p:xfrm>
          <a:off x="1270000" y="2279737"/>
          <a:ext cx="10464800" cy="642951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3696830475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3150019016"/>
                    </a:ext>
                  </a:extLst>
                </a:gridCol>
              </a:tblGrid>
              <a:tr h="353764">
                <a:tc>
                  <a:txBody>
                    <a:bodyPr/>
                    <a:lstStyle/>
                    <a:p>
                      <a:r>
                        <a:rPr lang="hu-HU" dirty="0"/>
                        <a:t>INTÉZMÉNY NEVE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JÓ GYAKORLATA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702067"/>
                  </a:ext>
                </a:extLst>
              </a:tr>
              <a:tr h="5840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Baptista Szeretetszolgálat EJSZ Kölcsey Ferenc</a:t>
                      </a:r>
                      <a:b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Általános Iskolája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"Erdeink ezer arca" – négy kirándulás a környező erdőkbe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183759819"/>
                  </a:ext>
                </a:extLst>
              </a:tr>
              <a:tr h="5840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Kossuth Lajos Gyakorló Gimnáziuma</a:t>
                      </a:r>
                      <a:b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és Általános Iskolája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Fizika a színpadon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6195777"/>
                  </a:ext>
                </a:extLst>
              </a:tr>
              <a:tr h="33611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Hajdúböszörményi Bocskai István Gimnázium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Robotika Tehetséggondozó Műhely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13841708"/>
                  </a:ext>
                </a:extLst>
              </a:tr>
              <a:tr h="33611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Kisvárdai Bessenyei György Gimnázium és Kollégium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Varázsvár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06219939"/>
                  </a:ext>
                </a:extLst>
              </a:tr>
              <a:tr h="5840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Szandaszőlősi Általános Iskola</a:t>
                      </a:r>
                    </a:p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és Alapfokú Művészeti Iskola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Lőrincz-féle komplex tantermi játékok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954784671"/>
                  </a:ext>
                </a:extLst>
              </a:tr>
              <a:tr h="33611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Szolnoki Fiumei Úti Általános Iskola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Fiumei Nagy Könyv a kisiskolások olvasóvá neveléséért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655363127"/>
                  </a:ext>
                </a:extLst>
              </a:tr>
              <a:tr h="49209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Szolnoki Műszaki SZC Pálfy-Vízügyi Szakgimnáziuma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Robotolunk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839727129"/>
                  </a:ext>
                </a:extLst>
              </a:tr>
              <a:tr h="5840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Földes Ferenc Gimnázium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Tehetséggondozó szakkör a Zrínyi Versenyen eredményes 4. évfolyamos tanulók számára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150404363"/>
                  </a:ext>
                </a:extLst>
              </a:tr>
              <a:tr h="33611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Gyöngyösi Berze Nagy János Gimnázium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Minden művészet egyazon forrásból ered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77234524"/>
                  </a:ext>
                </a:extLst>
              </a:tr>
              <a:tr h="33611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Lévay József Református Gimnázium és Diákotthon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Tehetséggondozó Mentor-program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90685034"/>
                  </a:ext>
                </a:extLst>
              </a:tr>
              <a:tr h="5840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Neumann János Gimnázium, Szakgimnázium</a:t>
                      </a:r>
                    </a:p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és Kollégium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Pénzügyi-gazdasági ismeretek oktatása és</a:t>
                      </a:r>
                    </a:p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Vállalkozói Verseny szervezése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853770841"/>
                  </a:ext>
                </a:extLst>
              </a:tr>
              <a:tr h="5840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Salgótarjáni SZC Táncsics Mihály Szakgimnáziuma</a:t>
                      </a:r>
                    </a:p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és Szakközépiskolája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Informatikát szerető diákok tehetségfejlesztése a Táncsicsban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2452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8293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270000" y="629252"/>
            <a:ext cx="10464800" cy="16659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</a:rPr>
              <a:t>Jó gyakorlatok</a:t>
            </a:r>
            <a:br>
              <a:rPr lang="hu-HU" sz="4800" b="1" dirty="0">
                <a:solidFill>
                  <a:schemeClr val="tx1"/>
                </a:solidFill>
                <a:latin typeface="+mj-lt"/>
              </a:rPr>
            </a:br>
            <a:r>
              <a:rPr lang="hu-HU" sz="4800" b="1" dirty="0">
                <a:solidFill>
                  <a:schemeClr val="tx1"/>
                </a:solidFill>
                <a:latin typeface="+mj-lt"/>
              </a:rPr>
              <a:t>Közép-Dunántúl, Nyugat-Dunántúl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52350"/>
              </p:ext>
            </p:extLst>
          </p:nvPr>
        </p:nvGraphicFramePr>
        <p:xfrm>
          <a:off x="1270000" y="2295214"/>
          <a:ext cx="10464800" cy="52358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145252212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1695146191"/>
                    </a:ext>
                  </a:extLst>
                </a:gridCol>
              </a:tblGrid>
              <a:tr h="475350">
                <a:tc>
                  <a:txBody>
                    <a:bodyPr/>
                    <a:lstStyle/>
                    <a:p>
                      <a:r>
                        <a:rPr lang="hu-HU" dirty="0"/>
                        <a:t>INTÉZMÉNY NEVE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JÓ GYAKORLATA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84754"/>
                  </a:ext>
                </a:extLst>
              </a:tr>
              <a:tr h="49794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Eötvös József Gimnázium és Kollégium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Természettudományi tehetséggondozás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65342928"/>
                  </a:ext>
                </a:extLst>
              </a:tr>
              <a:tr h="49794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Móri Radnóti Miklós Általános Iskola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Szabaduló szoba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86648782"/>
                  </a:ext>
                </a:extLst>
              </a:tr>
              <a:tr h="65537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Székesfehérvári Kossuth Lajos Általános Iskola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"Kodály útján" emelt szintű ének-zene oktatás szervezése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656350127"/>
                  </a:ext>
                </a:extLst>
              </a:tr>
              <a:tr h="49794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Türr István Gimnázium és Kollégium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Tanulásmódszertan ötödikeseknek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928884135"/>
                  </a:ext>
                </a:extLst>
              </a:tr>
              <a:tr h="49794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Batthyány Lajos Gimnázium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Informatika feladatok megközelítése több szinten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96560190"/>
                  </a:ext>
                </a:extLst>
              </a:tr>
              <a:tr h="65537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ELTE Bolyai János Gyakorló Általános Iskola és Gimnázium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Tehetséggondozás terepen – természettudományos tábor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18924884"/>
                  </a:ext>
                </a:extLst>
              </a:tr>
              <a:tr h="72900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Győri Műszaki Szakképzési Centrum</a:t>
                      </a:r>
                      <a:b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Hild József Építőipari Szakgimnáziuma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Re-bútorok készítése újrahasznosított anyagokból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255308197"/>
                  </a:ext>
                </a:extLst>
              </a:tr>
              <a:tr h="72900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Zalaegerszegi Zrínyi Miklós Gimnázium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Komplex természettudományi képességek fejlesztése gazdagító programpárok segítségével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2236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4848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5528930" y="521091"/>
            <a:ext cx="6443864" cy="1526369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Új Nemzedék Központ támogatások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465545" y="2229633"/>
            <a:ext cx="10507249" cy="5874707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800" b="1" dirty="0"/>
              <a:t>Az Új Nemzedék Központ által az MTM-eknek nyújtott</a:t>
            </a:r>
            <a:br>
              <a:rPr lang="hu-HU" sz="2800" b="1" dirty="0"/>
            </a:br>
            <a:r>
              <a:rPr lang="hu-HU" sz="2800" b="1" dirty="0"/>
              <a:t>komplex támogatási csomag elemei:</a:t>
            </a:r>
            <a:endParaRPr lang="hu-HU" sz="2800" dirty="0"/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hu-HU" sz="2800" dirty="0"/>
              <a:t>akkreditált </a:t>
            </a:r>
            <a:r>
              <a:rPr lang="hu-HU" sz="2800" b="1" dirty="0"/>
              <a:t>pedagógus-továbbképzések</a:t>
            </a:r>
            <a:endParaRPr lang="hu-HU" sz="2800" dirty="0"/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hu-HU" sz="2800" dirty="0"/>
              <a:t>tehetséges tanulókat támogató </a:t>
            </a:r>
            <a:r>
              <a:rPr lang="hu-HU" sz="2800" b="1" dirty="0"/>
              <a:t>mentorprogramok</a:t>
            </a:r>
            <a:endParaRPr lang="hu-HU" sz="2800" dirty="0"/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hu-HU" sz="2800" dirty="0"/>
              <a:t>képesség- és tehetségfejlesztő </a:t>
            </a:r>
            <a:r>
              <a:rPr lang="hu-HU" sz="2800" b="1" dirty="0"/>
              <a:t>eszközök</a:t>
            </a:r>
            <a:endParaRPr lang="hu-HU" sz="2800" dirty="0"/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hu-HU" sz="2800" dirty="0"/>
              <a:t>szülőket és szakembereket bevonó </a:t>
            </a:r>
            <a:r>
              <a:rPr lang="hu-HU" sz="2800" b="1" dirty="0"/>
              <a:t>szakmai rendezvények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hu-HU" sz="2800" dirty="0"/>
              <a:t>az MTM-eknek nyújtott </a:t>
            </a:r>
            <a:r>
              <a:rPr lang="hu-HU" sz="2800" b="1" dirty="0"/>
              <a:t>szakmai konzultáció és tanácsadás</a:t>
            </a:r>
            <a:endParaRPr lang="hu-HU" sz="2800" dirty="0"/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hu-HU" sz="2800" dirty="0"/>
              <a:t>a szakmai </a:t>
            </a:r>
            <a:r>
              <a:rPr lang="hu-HU" sz="2800" b="1" dirty="0"/>
              <a:t>együttműködések</a:t>
            </a:r>
            <a:r>
              <a:rPr lang="hu-HU" sz="2800" dirty="0"/>
              <a:t> támogatása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hu-HU" sz="2800" b="1" dirty="0"/>
              <a:t>utazás</a:t>
            </a:r>
            <a:r>
              <a:rPr lang="hu-HU" sz="2800" dirty="0"/>
              <a:t>, </a:t>
            </a:r>
            <a:r>
              <a:rPr lang="hu-HU" sz="2800" b="1" dirty="0"/>
              <a:t>táborok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hu-HU" sz="2800" b="1" dirty="0"/>
              <a:t>publikációs lehetőség</a:t>
            </a:r>
            <a:r>
              <a:rPr lang="hu-HU" sz="2800" dirty="0"/>
              <a:t> biztosítása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153991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1269999" y="1714499"/>
            <a:ext cx="10464801" cy="56769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700" b="1">
                <a:solidFill>
                  <a:srgbClr val="25327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hu-HU" sz="4800" dirty="0">
                <a:solidFill>
                  <a:schemeClr val="accent1">
                    <a:lumMod val="75000"/>
                  </a:schemeClr>
                </a:solidFill>
              </a:rPr>
              <a:t>Köszönöm megtisztelő figyelmüket!</a:t>
            </a:r>
          </a:p>
          <a:p>
            <a:pPr algn="ctr"/>
            <a:endParaRPr lang="hu-HU" sz="4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Elter András, szakmai vezető</a:t>
            </a:r>
          </a:p>
          <a:p>
            <a:pPr algn="ctr"/>
            <a:r>
              <a:rPr lang="hu-HU" sz="2800" i="1" dirty="0">
                <a:solidFill>
                  <a:schemeClr val="accent1">
                    <a:lumMod val="75000"/>
                  </a:schemeClr>
                </a:solidFill>
              </a:rPr>
              <a:t>„Tehetségek Magyarországa”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 program</a:t>
            </a:r>
          </a:p>
          <a:p>
            <a:pPr algn="ctr"/>
            <a:endParaRPr lang="hu-HU" sz="2800" dirty="0">
              <a:solidFill>
                <a:srgbClr val="FF0000"/>
              </a:solidFill>
            </a:endParaRPr>
          </a:p>
          <a:p>
            <a:pPr algn="ctr"/>
            <a:r>
              <a:rPr lang="hu-HU" sz="2800" dirty="0">
                <a:solidFill>
                  <a:srgbClr val="FF0000"/>
                </a:solidFill>
              </a:rPr>
              <a:t>mtm@unp.hu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0000" y="2126513"/>
            <a:ext cx="10464800" cy="7421524"/>
          </a:xfrm>
        </p:spPr>
        <p:txBody>
          <a:bodyPr>
            <a:normAutofit fontScale="90000"/>
          </a:bodyPr>
          <a:lstStyle/>
          <a:p>
            <a:r>
              <a:rPr lang="hu-HU" dirty="0"/>
              <a:t>Az Az MTM cím Az MTM cím előzménye</a:t>
            </a:r>
            <a:br>
              <a:rPr lang="hu-HU" dirty="0"/>
            </a:br>
            <a:r>
              <a:rPr lang="hu-HU" dirty="0"/>
              <a:t>…</a:t>
            </a:r>
            <a:br>
              <a:rPr lang="hu-HU" dirty="0"/>
            </a:br>
            <a:r>
              <a:rPr lang="hu-HU" dirty="0"/>
              <a:t>előzménye</a:t>
            </a:r>
            <a:br>
              <a:rPr lang="hu-HU" dirty="0"/>
            </a:br>
            <a:r>
              <a:rPr lang="hu-HU" dirty="0"/>
              <a:t>…</a:t>
            </a:r>
            <a:br>
              <a:rPr lang="hu-HU" dirty="0"/>
            </a:br>
            <a:r>
              <a:rPr lang="hu-HU" dirty="0"/>
              <a:t>MTM cím előzménye</a:t>
            </a:r>
            <a:br>
              <a:rPr lang="hu-HU" dirty="0"/>
            </a:br>
            <a:r>
              <a:rPr lang="hu-HU" dirty="0"/>
              <a:t>…</a:t>
            </a:r>
            <a:br>
              <a:rPr lang="hu-HU" dirty="0"/>
            </a:br>
            <a:r>
              <a:rPr lang="hu-HU" dirty="0"/>
              <a:t>M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1270000" y="1679944"/>
            <a:ext cx="10464800" cy="6592186"/>
          </a:xfrm>
        </p:spPr>
        <p:txBody>
          <a:bodyPr>
            <a:normAutofit lnSpcReduction="10000"/>
          </a:bodyPr>
          <a:lstStyle/>
          <a:p>
            <a:r>
              <a:rPr lang="hu-HU" b="1" i="1" dirty="0"/>
              <a:t>A Minősített Tehetséggondozó Műhelyek (MTM-ek)</a:t>
            </a:r>
          </a:p>
          <a:p>
            <a:r>
              <a:rPr lang="hu-HU" dirty="0"/>
              <a:t>							</a:t>
            </a:r>
          </a:p>
          <a:p>
            <a:r>
              <a:rPr lang="hu-HU" sz="5400" dirty="0"/>
              <a:t>Előzményei?</a:t>
            </a:r>
          </a:p>
          <a:p>
            <a:endParaRPr lang="hu-HU" sz="5400" dirty="0"/>
          </a:p>
          <a:p>
            <a:r>
              <a:rPr lang="hu-HU" sz="5400" dirty="0"/>
              <a:t>Jellemzői?</a:t>
            </a:r>
          </a:p>
          <a:p>
            <a:endParaRPr lang="hu-HU" sz="5400" dirty="0"/>
          </a:p>
          <a:p>
            <a:r>
              <a:rPr lang="hu-HU" sz="5400" dirty="0"/>
              <a:t>Feladatai?</a:t>
            </a:r>
          </a:p>
          <a:p>
            <a:endParaRPr lang="hu-HU" sz="5400" dirty="0"/>
          </a:p>
          <a:p>
            <a:r>
              <a:rPr lang="hu-HU" sz="5400" dirty="0"/>
              <a:t>Lehetőségei?</a:t>
            </a:r>
          </a:p>
        </p:txBody>
      </p:sp>
    </p:spTree>
    <p:extLst>
      <p:ext uri="{BB962C8B-B14F-4D97-AF65-F5344CB8AC3E}">
        <p14:creationId xmlns:p14="http://schemas.microsoft.com/office/powerpoint/2010/main" val="20493396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270000" y="430619"/>
            <a:ext cx="10464800" cy="11995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MTM krónika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2007705"/>
            <a:ext cx="10464800" cy="7745896"/>
          </a:xfrm>
        </p:spPr>
        <p:txBody>
          <a:bodyPr>
            <a:normAutofit/>
          </a:bodyPr>
          <a:lstStyle/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rgbClr val="C00000"/>
                </a:solidFill>
                <a:latin typeface="Helvetica Neue"/>
              </a:rPr>
              <a:t>2014.	Nemzeti Tehetség Program</a:t>
            </a:r>
            <a:br>
              <a:rPr lang="hu-HU" sz="2800" dirty="0">
                <a:solidFill>
                  <a:srgbClr val="C00000"/>
                </a:solidFill>
                <a:latin typeface="Helvetica Neue"/>
              </a:rPr>
            </a:br>
            <a:r>
              <a:rPr lang="hu-HU" sz="2800" dirty="0">
                <a:solidFill>
                  <a:srgbClr val="C00000"/>
                </a:solidFill>
                <a:latin typeface="Helvetica Neue"/>
              </a:rPr>
              <a:t>	2015–2016. évi cselekvési programja</a:t>
            </a:r>
          </a:p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chemeClr val="accent3"/>
                </a:solidFill>
                <a:latin typeface="Helvetica Neue"/>
              </a:rPr>
              <a:t>2015. december 31. 	</a:t>
            </a:r>
            <a:r>
              <a:rPr lang="hu-HU" sz="2800" i="1" dirty="0">
                <a:solidFill>
                  <a:schemeClr val="accent3"/>
                </a:solidFill>
                <a:latin typeface="Helvetica Neue"/>
              </a:rPr>
              <a:t>A Minősített Tehetséggondozó Műhe-	lyek minősítési eljárásának kézikönyve</a:t>
            </a:r>
          </a:p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rgbClr val="002060"/>
                </a:solidFill>
                <a:latin typeface="Helvetica Neue"/>
              </a:rPr>
              <a:t>2016. április–május	minősítő szakemberek kiválasztása</a:t>
            </a:r>
          </a:p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rgbClr val="002060"/>
                </a:solidFill>
                <a:latin typeface="Helvetica Neue"/>
              </a:rPr>
              <a:t>2016. május–június	minősítő szakemberek 30 órás 	felkészítése</a:t>
            </a:r>
          </a:p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rgbClr val="002060"/>
                </a:solidFill>
                <a:latin typeface="Helvetica Neue"/>
              </a:rPr>
              <a:t>2016. október	pályázati felhívás</a:t>
            </a:r>
          </a:p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rgbClr val="FF0000"/>
                </a:solidFill>
              </a:rPr>
              <a:t>2016. decemberig	előminősítési szakasz</a:t>
            </a:r>
          </a:p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rgbClr val="FF0000"/>
                </a:solidFill>
              </a:rPr>
              <a:t>2016. februárig	dokumentációs szakasz</a:t>
            </a:r>
          </a:p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rgbClr val="FF0000"/>
                </a:solidFill>
              </a:rPr>
              <a:t>2017. áprilisig	helyszíni minősítő ülések</a:t>
            </a:r>
          </a:p>
          <a:p>
            <a:pPr marL="457200" lvl="1" indent="-457200" algn="l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60363" algn="l"/>
                <a:tab pos="4030663" algn="l"/>
              </a:tabLst>
            </a:pPr>
            <a:r>
              <a:rPr lang="hu-HU" sz="2800" dirty="0">
                <a:solidFill>
                  <a:srgbClr val="FF0000"/>
                </a:solidFill>
              </a:rPr>
              <a:t>2017. május	Döntéshozó Testület ülései, kiértesítés</a:t>
            </a:r>
          </a:p>
        </p:txBody>
      </p:sp>
    </p:spTree>
    <p:extLst>
      <p:ext uri="{BB962C8B-B14F-4D97-AF65-F5344CB8AC3E}">
        <p14:creationId xmlns:p14="http://schemas.microsoft.com/office/powerpoint/2010/main" val="24960669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935254" y="0"/>
            <a:ext cx="7114784" cy="14780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Pályázatok száma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780039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E3F94F-F2D2-4DC1-B9DB-1498B6867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72929"/>
              </p:ext>
            </p:extLst>
          </p:nvPr>
        </p:nvGraphicFramePr>
        <p:xfrm>
          <a:off x="-238538" y="1213658"/>
          <a:ext cx="13486496" cy="709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556532" y="337412"/>
            <a:ext cx="10178268" cy="11995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Területi eloszlás - régiók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536972"/>
            <a:ext cx="10464800" cy="68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8328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269999" y="370221"/>
            <a:ext cx="10464800" cy="11995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 Területi eloszlás - KMR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569781"/>
            <a:ext cx="10464800" cy="67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908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5185775" y="426826"/>
            <a:ext cx="6549025" cy="1199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Megoszlás iskolatípusok szerint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12A996-B3CD-4C73-B7DD-01EB9EA7E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862264"/>
              </p:ext>
            </p:extLst>
          </p:nvPr>
        </p:nvGraphicFramePr>
        <p:xfrm>
          <a:off x="255181" y="2385392"/>
          <a:ext cx="12494437" cy="687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6802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5485475" y="258251"/>
            <a:ext cx="6567377" cy="152414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</a:rPr>
              <a:t>Megoszlás fenntartók szerint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464800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BC594E-008A-479E-82CC-8C28CAEBB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32293"/>
              </p:ext>
            </p:extLst>
          </p:nvPr>
        </p:nvGraphicFramePr>
        <p:xfrm>
          <a:off x="0" y="1494246"/>
          <a:ext cx="13004800" cy="740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67802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204021" y="139148"/>
            <a:ext cx="8283944" cy="167994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/>
            <a:r>
              <a:rPr lang="hu-HU" sz="4800" b="1" dirty="0">
                <a:solidFill>
                  <a:schemeClr val="tx1"/>
                </a:solidFill>
                <a:latin typeface="+mj-lt"/>
              </a:rPr>
              <a:t>Más tehetséggondozó</a:t>
            </a:r>
            <a:r>
              <a:rPr lang="hu-HU" sz="4800" b="1" dirty="0">
                <a:solidFill>
                  <a:schemeClr val="tx1"/>
                </a:solidFill>
              </a:rPr>
              <a:t> hálózatok</a:t>
            </a:r>
            <a:r>
              <a:rPr lang="hu-HU" sz="4800" b="1" dirty="0">
                <a:solidFill>
                  <a:schemeClr val="tx1"/>
                </a:solidFill>
                <a:latin typeface="+mj-lt"/>
              </a:rPr>
              <a:t> tagjaként</a:t>
            </a:r>
            <a:endParaRPr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"/>
          </p:nvPr>
        </p:nvSpPr>
        <p:spPr>
          <a:xfrm>
            <a:off x="1270000" y="3657600"/>
            <a:ext cx="10780039" cy="4653059"/>
          </a:xfrm>
        </p:spPr>
        <p:txBody>
          <a:bodyPr/>
          <a:lstStyle/>
          <a:p>
            <a:pPr algn="just"/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6A67A8-1787-44A2-AC02-637B7A110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848"/>
              </p:ext>
            </p:extLst>
          </p:nvPr>
        </p:nvGraphicFramePr>
        <p:xfrm>
          <a:off x="815009" y="2067339"/>
          <a:ext cx="12189790" cy="784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69443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625</Words>
  <Application>Microsoft Office PowerPoint</Application>
  <PresentationFormat>Egyéni</PresentationFormat>
  <Paragraphs>208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Calibri</vt:lpstr>
      <vt:lpstr>Helvetica</vt:lpstr>
      <vt:lpstr>Helvetica Light</vt:lpstr>
      <vt:lpstr>Helvetica Neue</vt:lpstr>
      <vt:lpstr>Wingdings</vt:lpstr>
      <vt:lpstr>Black</vt:lpstr>
      <vt:lpstr> A Minősített Tehetséggondozó Műhelyekről</vt:lpstr>
      <vt:lpstr>Az Az MTM cím Az MTM cím előzménye … előzménye … MTM cím előzménye … M</vt:lpstr>
      <vt:lpstr>MTM krónika</vt:lpstr>
      <vt:lpstr>Pályázatok száma</vt:lpstr>
      <vt:lpstr>Területi eloszlás - régiók</vt:lpstr>
      <vt:lpstr> Területi eloszlás - KMR</vt:lpstr>
      <vt:lpstr>Megoszlás iskolatípusok szerint</vt:lpstr>
      <vt:lpstr>Megoszlás fenntartók szerint</vt:lpstr>
      <vt:lpstr>Más tehetséggondozó hálózatok tagjaként</vt:lpstr>
      <vt:lpstr>Tehetségsegítő hálózatok jellemzői</vt:lpstr>
      <vt:lpstr>MTM-ek feladatai</vt:lpstr>
      <vt:lpstr>Jó gyakorlatok KMR</vt:lpstr>
      <vt:lpstr>Jó gyakorlatok Dél-Alföld, Dél-Dunántúl</vt:lpstr>
      <vt:lpstr>Jó gyakorlatok Észak-Alföld, Észak-Magyarország</vt:lpstr>
      <vt:lpstr>Jó gyakorlatok Közép-Dunántúl, Nyugat-Dunántúl</vt:lpstr>
      <vt:lpstr>Új Nemzedék Központ támogatások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Judit Darabánt</dc:creator>
  <cp:lastModifiedBy>Elter András</cp:lastModifiedBy>
  <cp:revision>97</cp:revision>
  <dcterms:modified xsi:type="dcterms:W3CDTF">2017-05-31T17:13:03Z</dcterms:modified>
</cp:coreProperties>
</file>