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Világos stílus 2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Világos stílus 2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Világos stílus 2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36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694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140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062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011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645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877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164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087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3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909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2ACAF-CC2D-4008-AF8E-67E79847EBAA}" type="datetimeFigureOut">
              <a:rPr lang="hu-HU" smtClean="0"/>
              <a:t>2017. 04. 06.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87216-3F06-422D-8AD1-0E44C4BD76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800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citatum.hu/szerzo/Gyarmathy_E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96745" y="836908"/>
            <a:ext cx="5104109" cy="34096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MINŐSÍTETT TEHETSÉGGONDOZÓ </a:t>
            </a:r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MŰHELY</a:t>
            </a:r>
            <a:b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PÁLYÁZAT</a:t>
            </a:r>
            <a:endParaRPr lang="hu-H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067226" y="4664990"/>
            <a:ext cx="4933627" cy="1389735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PTE 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Gyakorló 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Iskola</a:t>
            </a:r>
          </a:p>
          <a:p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Pécs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48" y="697423"/>
            <a:ext cx="6755497" cy="535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7719" y="0"/>
            <a:ext cx="10515600" cy="1270861"/>
          </a:xfrm>
        </p:spPr>
        <p:txBody>
          <a:bodyPr/>
          <a:lstStyle/>
          <a:p>
            <a:r>
              <a:rPr lang="hu-HU" dirty="0"/>
              <a:t>I. Intézményi szint</a:t>
            </a:r>
          </a:p>
        </p:txBody>
      </p:sp>
      <p:graphicFrame>
        <p:nvGraphicFramePr>
          <p:cNvPr id="4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020125"/>
              </p:ext>
            </p:extLst>
          </p:nvPr>
        </p:nvGraphicFramePr>
        <p:xfrm>
          <a:off x="459781" y="933410"/>
          <a:ext cx="11592733" cy="5963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934">
                  <a:extLst>
                    <a:ext uri="{9D8B030D-6E8A-4147-A177-3AD203B41FA5}">
                      <a16:colId xmlns:a16="http://schemas.microsoft.com/office/drawing/2014/main" val="3531329314"/>
                    </a:ext>
                  </a:extLst>
                </a:gridCol>
                <a:gridCol w="2805098">
                  <a:extLst>
                    <a:ext uri="{9D8B030D-6E8A-4147-A177-3AD203B41FA5}">
                      <a16:colId xmlns:a16="http://schemas.microsoft.com/office/drawing/2014/main" val="1197806798"/>
                    </a:ext>
                  </a:extLst>
                </a:gridCol>
                <a:gridCol w="2594492">
                  <a:extLst>
                    <a:ext uri="{9D8B030D-6E8A-4147-A177-3AD203B41FA5}">
                      <a16:colId xmlns:a16="http://schemas.microsoft.com/office/drawing/2014/main" val="1883222382"/>
                    </a:ext>
                  </a:extLst>
                </a:gridCol>
                <a:gridCol w="4049209">
                  <a:extLst>
                    <a:ext uri="{9D8B030D-6E8A-4147-A177-3AD203B41FA5}">
                      <a16:colId xmlns:a16="http://schemas.microsoft.com/office/drawing/2014/main" val="3333301798"/>
                    </a:ext>
                  </a:extLst>
                </a:gridCol>
              </a:tblGrid>
              <a:tr h="3589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Intézménytip</a:t>
                      </a:r>
                      <a:r>
                        <a:rPr lang="hu-HU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u-HU" sz="2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Tehetségterület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Kapcsolódó tevékenységek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191794"/>
                  </a:ext>
                </a:extLst>
              </a:tr>
              <a:tr h="223717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Gimnázium</a:t>
                      </a:r>
                      <a:endParaRPr lang="hu-H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tanórai tehetséggondozás </a:t>
                      </a:r>
                      <a:endParaRPr lang="hu-HU" sz="2400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tagozatok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hu-HU" sz="2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</a:t>
                      </a: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akultációk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hu-H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nyelvészeti,</a:t>
                      </a:r>
                      <a:endParaRPr lang="hu-H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logikai-matematikai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térbeli-vizuális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természeti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testi-kinesztetikus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interperszonális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felvételik-bemeneti szűrés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tehetségszűrés 9. évfolyamon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mérések,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hatásvizsgálat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926630"/>
                  </a:ext>
                </a:extLst>
              </a:tr>
              <a:tr h="1861537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tanórán kívüli tehetségműhelyek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testi-kinesztetikus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logikai-matematikai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természeti, zenei</a:t>
                      </a:r>
                      <a:endParaRPr lang="hu-H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nyelvészeti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interperszonális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versenyfelkészítés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egyéni fejlesztő programok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Hatásvizsgálat</a:t>
                      </a:r>
                      <a:endParaRPr lang="hu-H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6429059"/>
                  </a:ext>
                </a:extLst>
              </a:tr>
              <a:tr h="131965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együttesek, csoportok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zenei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testi-kinesztetikus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interperszonális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601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15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II. Hallgatói gyakorlatok szintje</a:t>
            </a:r>
          </a:p>
        </p:txBody>
      </p:sp>
      <p:graphicFrame>
        <p:nvGraphicFramePr>
          <p:cNvPr id="7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17025"/>
              </p:ext>
            </p:extLst>
          </p:nvPr>
        </p:nvGraphicFramePr>
        <p:xfrm>
          <a:off x="0" y="2009977"/>
          <a:ext cx="11809710" cy="4270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2753">
                  <a:extLst>
                    <a:ext uri="{9D8B030D-6E8A-4147-A177-3AD203B41FA5}">
                      <a16:colId xmlns:a16="http://schemas.microsoft.com/office/drawing/2014/main" val="3531329314"/>
                    </a:ext>
                  </a:extLst>
                </a:gridCol>
                <a:gridCol w="2619213">
                  <a:extLst>
                    <a:ext uri="{9D8B030D-6E8A-4147-A177-3AD203B41FA5}">
                      <a16:colId xmlns:a16="http://schemas.microsoft.com/office/drawing/2014/main" val="11978067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83222382"/>
                    </a:ext>
                  </a:extLst>
                </a:gridCol>
                <a:gridCol w="4184544">
                  <a:extLst>
                    <a:ext uri="{9D8B030D-6E8A-4147-A177-3AD203B41FA5}">
                      <a16:colId xmlns:a16="http://schemas.microsoft.com/office/drawing/2014/main" val="3333301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Intézmény típus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Tehetségterület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Kapcsolódó tevékenységek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19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általános </a:t>
                      </a: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iskola, gimnázium</a:t>
                      </a:r>
                      <a:endParaRPr lang="hu-H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csoportos szakmai gyakorlat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pedagógiai-pszichológiai hospitálások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összefüggő egyéni szakmai gyakorlat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nyelvészeti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logikai-matematikai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természeti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zenei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térbeli-vizuális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testi-kinesztetikus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interperszonális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tanórai differenciálás, és az egyéni fejlesztő programok </a:t>
                      </a: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megismertetése,</a:t>
                      </a:r>
                      <a:r>
                        <a:rPr lang="hu-HU" sz="2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hallgatók </a:t>
                      </a: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diákmentori tevékenységének </a:t>
                      </a: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megszervezése</a:t>
                      </a:r>
                      <a:r>
                        <a:rPr lang="hu-HU" sz="2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hallgatói </a:t>
                      </a: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részvétel biztosítása a tehetségazonosító szűrések </a:t>
                      </a: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elvégzésében hallgatók </a:t>
                      </a:r>
                      <a:r>
                        <a:rPr lang="hu-H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bevonása a hatásvizsgálatok </a:t>
                      </a:r>
                      <a:r>
                        <a:rPr lang="hu-H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elvégzésében.</a:t>
                      </a:r>
                      <a:endParaRPr lang="hu-H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926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956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III. </a:t>
            </a:r>
            <a:r>
              <a:rPr lang="hu-HU" dirty="0" smtClean="0"/>
              <a:t>Partnerintézmények </a:t>
            </a:r>
            <a:r>
              <a:rPr lang="hu-HU" dirty="0"/>
              <a:t>szintje</a:t>
            </a:r>
          </a:p>
        </p:txBody>
      </p:sp>
      <p:graphicFrame>
        <p:nvGraphicFramePr>
          <p:cNvPr id="7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52213"/>
              </p:ext>
            </p:extLst>
          </p:nvPr>
        </p:nvGraphicFramePr>
        <p:xfrm>
          <a:off x="0" y="1870492"/>
          <a:ext cx="11809710" cy="3896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2753">
                  <a:extLst>
                    <a:ext uri="{9D8B030D-6E8A-4147-A177-3AD203B41FA5}">
                      <a16:colId xmlns:a16="http://schemas.microsoft.com/office/drawing/2014/main" val="3531329314"/>
                    </a:ext>
                  </a:extLst>
                </a:gridCol>
                <a:gridCol w="2619213">
                  <a:extLst>
                    <a:ext uri="{9D8B030D-6E8A-4147-A177-3AD203B41FA5}">
                      <a16:colId xmlns:a16="http://schemas.microsoft.com/office/drawing/2014/main" val="11978067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83222382"/>
                    </a:ext>
                  </a:extLst>
                </a:gridCol>
                <a:gridCol w="4184544">
                  <a:extLst>
                    <a:ext uri="{9D8B030D-6E8A-4147-A177-3AD203B41FA5}">
                      <a16:colId xmlns:a16="http://schemas.microsoft.com/office/drawing/2014/main" val="3333301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Intézmény típus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Tehetségterület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Kapcsolódó tevékenységek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19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általános iskola, gimnázium, szakgimnázium, kollégium, 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tudásmegosztás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tapasztalatcsere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mentorálás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szakmai műhelyek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nyelvészeti,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logikai-matematikai,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Zenei,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térbeli-vizuális,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testi-kinesztetikus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interperszonális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tehetséggondozás terén szerzett tapasztalatok átadása a partner pedagógusoknak, a partnerek által alkalmazott jó gyakorlatok megismerése, adaptációs eljárások megismerése, mentorfórumok szervezése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926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309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7203" y="449451"/>
            <a:ext cx="10515600" cy="698796"/>
          </a:xfrm>
        </p:spPr>
        <p:txBody>
          <a:bodyPr/>
          <a:lstStyle/>
          <a:p>
            <a:r>
              <a:rPr lang="hu-HU" dirty="0"/>
              <a:t>IV. Egyetemi tehetségműhelyek szintje</a:t>
            </a:r>
          </a:p>
        </p:txBody>
      </p:sp>
      <p:graphicFrame>
        <p:nvGraphicFramePr>
          <p:cNvPr id="7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856845"/>
              </p:ext>
            </p:extLst>
          </p:nvPr>
        </p:nvGraphicFramePr>
        <p:xfrm>
          <a:off x="160148" y="1452037"/>
          <a:ext cx="11809710" cy="5070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2753">
                  <a:extLst>
                    <a:ext uri="{9D8B030D-6E8A-4147-A177-3AD203B41FA5}">
                      <a16:colId xmlns:a16="http://schemas.microsoft.com/office/drawing/2014/main" val="3531329314"/>
                    </a:ext>
                  </a:extLst>
                </a:gridCol>
                <a:gridCol w="2619213">
                  <a:extLst>
                    <a:ext uri="{9D8B030D-6E8A-4147-A177-3AD203B41FA5}">
                      <a16:colId xmlns:a16="http://schemas.microsoft.com/office/drawing/2014/main" val="11978067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83222382"/>
                    </a:ext>
                  </a:extLst>
                </a:gridCol>
                <a:gridCol w="4184544">
                  <a:extLst>
                    <a:ext uri="{9D8B030D-6E8A-4147-A177-3AD203B41FA5}">
                      <a16:colId xmlns:a16="http://schemas.microsoft.com/office/drawing/2014/main" val="3333301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Intézmény típus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Tehetségterület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Kapcsolódó tevékenységek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19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általános iskola, gimnázium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hallgatói mentorok tevékenysége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tehetségműhelyek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nyelvészeti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logikai-matematikai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zenei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térbeli-vizuális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testi-kinesztikus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interperszonális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intraperszonális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 hallgatók diákmentori tevékenységének megszervezése (nem csak tanárszakosok!)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az egyetemi műhelyvezetőkkel kötött megállapodások a 11. 12. évfolyamok emelt szintű felkészítőin való részvételről, és a tehetségműhelyekbe való bekapcsolásról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-11.12. évfolyamosok kiválasztása és a részvételük az egyetemi műhelyek munkáiban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926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807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/>
          <a:lstStyle/>
          <a:p>
            <a:r>
              <a:rPr lang="hu-HU" dirty="0"/>
              <a:t>V. Külső kapcsolatok szintje</a:t>
            </a:r>
          </a:p>
        </p:txBody>
      </p:sp>
      <p:graphicFrame>
        <p:nvGraphicFramePr>
          <p:cNvPr id="7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053362"/>
              </p:ext>
            </p:extLst>
          </p:nvPr>
        </p:nvGraphicFramePr>
        <p:xfrm>
          <a:off x="0" y="1069384"/>
          <a:ext cx="12073181" cy="5478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9247">
                  <a:extLst>
                    <a:ext uri="{9D8B030D-6E8A-4147-A177-3AD203B41FA5}">
                      <a16:colId xmlns:a16="http://schemas.microsoft.com/office/drawing/2014/main" val="3531329314"/>
                    </a:ext>
                  </a:extLst>
                </a:gridCol>
                <a:gridCol w="2681634">
                  <a:extLst>
                    <a:ext uri="{9D8B030D-6E8A-4147-A177-3AD203B41FA5}">
                      <a16:colId xmlns:a16="http://schemas.microsoft.com/office/drawing/2014/main" val="1197806798"/>
                    </a:ext>
                  </a:extLst>
                </a:gridCol>
                <a:gridCol w="2804400">
                  <a:extLst>
                    <a:ext uri="{9D8B030D-6E8A-4147-A177-3AD203B41FA5}">
                      <a16:colId xmlns:a16="http://schemas.microsoft.com/office/drawing/2014/main" val="1883222382"/>
                    </a:ext>
                  </a:extLst>
                </a:gridCol>
                <a:gridCol w="4277900">
                  <a:extLst>
                    <a:ext uri="{9D8B030D-6E8A-4147-A177-3AD203B41FA5}">
                      <a16:colId xmlns:a16="http://schemas.microsoft.com/office/drawing/2014/main" val="3333301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Intézmény típus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Tehetségterület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Kapcsolódó tevékenységek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19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óvodák, általános iskolák, gimnáziumok, </a:t>
                      </a:r>
                      <a:r>
                        <a:rPr lang="hu-H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szakgimnázium, </a:t>
                      </a: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szakszolgálatok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fórumok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tudásmegosztó rendezvények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tapasztalatcserék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tájékoztatók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Szülők Akadémiája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Tehetségpontok találkozója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gyakorlóiskolai hálózati együttműködés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nyelvészeti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logikai-matematikai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zenei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természeti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térbeli-vizuális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testi-kinesztetikus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interperszonális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intraperszonális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tehetség tanácsadás szervezetten és egyéni segítségnyújtás formájában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rendezvények, találkozók szervezése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versenyek, bemutatók szervezése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bemutató foglalkozások tartása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módszertani anyagok kidolgozása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célzott segítségnyújtás a tehetséggondozásban érintettek részére (diákok, szülők, tehetséggondozók)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926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474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1295" y="247973"/>
            <a:ext cx="11840705" cy="1704813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hu-HU" sz="2600" b="0" dirty="0" smtClean="0">
                <a:latin typeface="+mn-lt"/>
              </a:rPr>
              <a:t>„Bár </a:t>
            </a:r>
            <a:r>
              <a:rPr lang="hu-HU" sz="2600" b="0" dirty="0">
                <a:latin typeface="+mn-lt"/>
              </a:rPr>
              <a:t>tehetséggel foglalkozni igen megterhelő lehet, a tehetséges gyermek nem teher. Inkább kihívás</a:t>
            </a:r>
            <a:r>
              <a:rPr lang="hu-HU" sz="2600" b="0" dirty="0" smtClean="0">
                <a:latin typeface="+mn-lt"/>
              </a:rPr>
              <a:t>. </a:t>
            </a:r>
            <a:br>
              <a:rPr lang="hu-HU" sz="2600" b="0" dirty="0" smtClean="0">
                <a:latin typeface="+mn-lt"/>
              </a:rPr>
            </a:br>
            <a:r>
              <a:rPr lang="hu-HU" sz="2600" b="0" dirty="0" err="1" smtClean="0">
                <a:latin typeface="+mn-lt"/>
                <a:hlinkClick r:id="rId2"/>
              </a:rPr>
              <a:t>Gyarmathy</a:t>
            </a:r>
            <a:r>
              <a:rPr lang="hu-HU" sz="2600" b="0" dirty="0" smtClean="0">
                <a:latin typeface="+mn-lt"/>
                <a:hlinkClick r:id="rId2"/>
              </a:rPr>
              <a:t> Éva</a:t>
            </a:r>
            <a:endParaRPr lang="hu-HU" sz="2600" b="0" dirty="0"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4" name="Kép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475" y="2272879"/>
            <a:ext cx="8679050" cy="458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14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32203"/>
            <a:ext cx="10515600" cy="859316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Intézményi szerkezet</a:t>
            </a:r>
            <a:endParaRPr lang="hu-H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721" y="763689"/>
            <a:ext cx="7671661" cy="60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6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Csoportba foglalás 41"/>
          <p:cNvGrpSpPr/>
          <p:nvPr/>
        </p:nvGrpSpPr>
        <p:grpSpPr>
          <a:xfrm>
            <a:off x="-108488" y="0"/>
            <a:ext cx="11835539" cy="6715131"/>
            <a:chOff x="0" y="0"/>
            <a:chExt cx="8719058" cy="6715584"/>
          </a:xfrm>
        </p:grpSpPr>
        <p:cxnSp>
          <p:nvCxnSpPr>
            <p:cNvPr id="43" name="Egyenes összekötő 42"/>
            <p:cNvCxnSpPr/>
            <p:nvPr/>
          </p:nvCxnSpPr>
          <p:spPr>
            <a:xfrm flipH="1">
              <a:off x="4175392" y="2038121"/>
              <a:ext cx="16778" cy="44461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gyenes összekötő 43"/>
            <p:cNvCxnSpPr/>
            <p:nvPr/>
          </p:nvCxnSpPr>
          <p:spPr>
            <a:xfrm>
              <a:off x="4175392" y="3723702"/>
              <a:ext cx="0" cy="818707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5" name="Egyenes összekötő 44"/>
            <p:cNvCxnSpPr/>
            <p:nvPr/>
          </p:nvCxnSpPr>
          <p:spPr>
            <a:xfrm flipV="1">
              <a:off x="5530467" y="3062689"/>
              <a:ext cx="946195" cy="10633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6" name="Egyenes összekötő 45"/>
            <p:cNvCxnSpPr/>
            <p:nvPr/>
          </p:nvCxnSpPr>
          <p:spPr>
            <a:xfrm flipH="1" flipV="1">
              <a:off x="1961002" y="3205909"/>
              <a:ext cx="893135" cy="0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grpSp>
          <p:nvGrpSpPr>
            <p:cNvPr id="47" name="Csoportba foglalás 46"/>
            <p:cNvGrpSpPr/>
            <p:nvPr/>
          </p:nvGrpSpPr>
          <p:grpSpPr>
            <a:xfrm>
              <a:off x="0" y="0"/>
              <a:ext cx="8719058" cy="6715584"/>
              <a:chOff x="0" y="0"/>
              <a:chExt cx="8719058" cy="6715584"/>
            </a:xfrm>
          </p:grpSpPr>
          <p:sp>
            <p:nvSpPr>
              <p:cNvPr id="48" name="Felhő 47"/>
              <p:cNvSpPr/>
              <p:nvPr/>
            </p:nvSpPr>
            <p:spPr>
              <a:xfrm>
                <a:off x="2765233" y="2423711"/>
                <a:ext cx="2700655" cy="1241425"/>
              </a:xfrm>
              <a:prstGeom prst="cloudCallout">
                <a:avLst>
                  <a:gd name="adj1" fmla="val -10582"/>
                  <a:gd name="adj2" fmla="val 2668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u-HU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MTM TERVEZETT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u-HU" sz="20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TEVÉKENYSÉGEK</a:t>
                </a:r>
                <a:endParaRPr lang="hu-HU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Csoportba foglalás 48"/>
              <p:cNvGrpSpPr/>
              <p:nvPr/>
            </p:nvGrpSpPr>
            <p:grpSpPr>
              <a:xfrm>
                <a:off x="0" y="1531345"/>
                <a:ext cx="1966979" cy="3800819"/>
                <a:chOff x="0" y="0"/>
                <a:chExt cx="1966979" cy="3800819"/>
              </a:xfrm>
            </p:grpSpPr>
            <p:sp>
              <p:nvSpPr>
                <p:cNvPr id="80" name="Ellipszis 79"/>
                <p:cNvSpPr/>
                <p:nvPr/>
              </p:nvSpPr>
              <p:spPr>
                <a:xfrm>
                  <a:off x="0" y="1233889"/>
                  <a:ext cx="1966979" cy="1041991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Tehetség-</a:t>
                  </a:r>
                  <a:r>
                    <a:rPr lang="hu-HU" sz="24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mentorálás</a:t>
                  </a:r>
                  <a:endParaRPr lang="hu-HU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1" name="Ellipszis 80"/>
                <p:cNvSpPr/>
                <p:nvPr/>
              </p:nvSpPr>
              <p:spPr>
                <a:xfrm>
                  <a:off x="132460" y="0"/>
                  <a:ext cx="1512767" cy="733646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tehetség-pontok</a:t>
                  </a:r>
                </a:p>
              </p:txBody>
            </p:sp>
            <p:sp>
              <p:nvSpPr>
                <p:cNvPr id="82" name="Ellipszis 81"/>
                <p:cNvSpPr/>
                <p:nvPr/>
              </p:nvSpPr>
              <p:spPr>
                <a:xfrm>
                  <a:off x="231354" y="2732183"/>
                  <a:ext cx="1704177" cy="1068636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0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partner-intézmények</a:t>
                  </a:r>
                </a:p>
              </p:txBody>
            </p:sp>
            <p:cxnSp>
              <p:nvCxnSpPr>
                <p:cNvPr id="83" name="Egyenes összekötő 82"/>
                <p:cNvCxnSpPr/>
                <p:nvPr/>
              </p:nvCxnSpPr>
              <p:spPr>
                <a:xfrm flipH="1">
                  <a:off x="848298" y="2302525"/>
                  <a:ext cx="318903" cy="414669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4" name="Egyenes összekötő 83"/>
                <p:cNvCxnSpPr/>
                <p:nvPr/>
              </p:nvCxnSpPr>
              <p:spPr>
                <a:xfrm>
                  <a:off x="1024568" y="771181"/>
                  <a:ext cx="212651" cy="425302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50" name="Csoportba foglalás 49"/>
              <p:cNvGrpSpPr/>
              <p:nvPr/>
            </p:nvGrpSpPr>
            <p:grpSpPr>
              <a:xfrm>
                <a:off x="5678656" y="1718632"/>
                <a:ext cx="3040402" cy="2934327"/>
                <a:chOff x="-424688" y="0"/>
                <a:chExt cx="3040402" cy="2934327"/>
              </a:xfrm>
            </p:grpSpPr>
            <p:sp>
              <p:nvSpPr>
                <p:cNvPr id="71" name="Ellipszis 70"/>
                <p:cNvSpPr/>
                <p:nvPr/>
              </p:nvSpPr>
              <p:spPr>
                <a:xfrm>
                  <a:off x="-189150" y="903383"/>
                  <a:ext cx="2603254" cy="1148080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Tehetséggondozás</a:t>
                  </a:r>
                </a:p>
              </p:txBody>
            </p:sp>
            <p:sp>
              <p:nvSpPr>
                <p:cNvPr id="72" name="Ellipszis 71"/>
                <p:cNvSpPr/>
                <p:nvPr/>
              </p:nvSpPr>
              <p:spPr>
                <a:xfrm>
                  <a:off x="-424688" y="2093204"/>
                  <a:ext cx="1541107" cy="733646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0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egyetemi műhelyek</a:t>
                  </a:r>
                </a:p>
              </p:txBody>
            </p:sp>
            <p:sp>
              <p:nvSpPr>
                <p:cNvPr id="73" name="Ellipszis 72"/>
                <p:cNvSpPr/>
                <p:nvPr/>
              </p:nvSpPr>
              <p:spPr>
                <a:xfrm>
                  <a:off x="1233889" y="2313542"/>
                  <a:ext cx="1242165" cy="620785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hu-HU" sz="2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egyesületek</a:t>
                  </a:r>
                </a:p>
              </p:txBody>
            </p:sp>
            <p:sp>
              <p:nvSpPr>
                <p:cNvPr id="74" name="Ellipszis 73"/>
                <p:cNvSpPr/>
                <p:nvPr/>
              </p:nvSpPr>
              <p:spPr>
                <a:xfrm>
                  <a:off x="1366092" y="0"/>
                  <a:ext cx="1249622" cy="733646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0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tehetségműhelyek</a:t>
                  </a:r>
                </a:p>
              </p:txBody>
            </p:sp>
            <p:sp>
              <p:nvSpPr>
                <p:cNvPr id="75" name="Ellipszis 74"/>
                <p:cNvSpPr/>
                <p:nvPr/>
              </p:nvSpPr>
              <p:spPr>
                <a:xfrm>
                  <a:off x="121186" y="11016"/>
                  <a:ext cx="1116419" cy="733646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0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tanóra, szakkör</a:t>
                  </a:r>
                </a:p>
              </p:txBody>
            </p:sp>
            <p:cxnSp>
              <p:nvCxnSpPr>
                <p:cNvPr id="76" name="Egyenes összekötő 75"/>
                <p:cNvCxnSpPr/>
                <p:nvPr/>
              </p:nvCxnSpPr>
              <p:spPr>
                <a:xfrm>
                  <a:off x="738130" y="749147"/>
                  <a:ext cx="244254" cy="15937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Egyenes összekötő 76"/>
                <p:cNvCxnSpPr/>
                <p:nvPr/>
              </p:nvCxnSpPr>
              <p:spPr>
                <a:xfrm flipH="1">
                  <a:off x="1894901" y="727113"/>
                  <a:ext cx="83890" cy="218114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8" name="Egyenes összekötő 77"/>
                <p:cNvCxnSpPr/>
                <p:nvPr/>
              </p:nvCxnSpPr>
              <p:spPr>
                <a:xfrm flipH="1">
                  <a:off x="903383" y="2005070"/>
                  <a:ext cx="109057" cy="138995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9" name="Egyenes összekötő 78"/>
                <p:cNvCxnSpPr/>
                <p:nvPr/>
              </p:nvCxnSpPr>
              <p:spPr>
                <a:xfrm>
                  <a:off x="1674564" y="2049137"/>
                  <a:ext cx="49530" cy="25019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51" name="Csoportba foglalás 50"/>
              <p:cNvGrpSpPr/>
              <p:nvPr/>
            </p:nvGrpSpPr>
            <p:grpSpPr>
              <a:xfrm>
                <a:off x="1894901" y="0"/>
                <a:ext cx="5342923" cy="2034278"/>
                <a:chOff x="0" y="0"/>
                <a:chExt cx="5342923" cy="2034278"/>
              </a:xfrm>
            </p:grpSpPr>
            <p:sp>
              <p:nvSpPr>
                <p:cNvPr id="64" name="Ellipszis 63"/>
                <p:cNvSpPr/>
                <p:nvPr/>
              </p:nvSpPr>
              <p:spPr>
                <a:xfrm>
                  <a:off x="1038728" y="1013552"/>
                  <a:ext cx="2292465" cy="1020726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Tehetségszűrés</a:t>
                  </a:r>
                </a:p>
              </p:txBody>
            </p:sp>
            <p:sp>
              <p:nvSpPr>
                <p:cNvPr id="65" name="Ellipszis 64"/>
                <p:cNvSpPr/>
                <p:nvPr/>
              </p:nvSpPr>
              <p:spPr>
                <a:xfrm>
                  <a:off x="3546861" y="473727"/>
                  <a:ext cx="1796062" cy="1222102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hu-HU" sz="2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gimnázium </a:t>
                  </a:r>
                </a:p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hu-HU" sz="2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(követő, 9.évf?)</a:t>
                  </a:r>
                </a:p>
              </p:txBody>
            </p:sp>
            <p:sp>
              <p:nvSpPr>
                <p:cNvPr id="66" name="Ellipszis 65"/>
                <p:cNvSpPr/>
                <p:nvPr/>
              </p:nvSpPr>
              <p:spPr>
                <a:xfrm>
                  <a:off x="1696587" y="0"/>
                  <a:ext cx="1344068" cy="733646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hu-HU" sz="2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ált. iskola</a:t>
                  </a:r>
                </a:p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hu-HU" sz="2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5. évf.</a:t>
                  </a:r>
                </a:p>
              </p:txBody>
            </p:sp>
            <p:cxnSp>
              <p:nvCxnSpPr>
                <p:cNvPr id="67" name="Egyenes összekötő 66"/>
                <p:cNvCxnSpPr/>
                <p:nvPr/>
              </p:nvCxnSpPr>
              <p:spPr>
                <a:xfrm>
                  <a:off x="2258458" y="771181"/>
                  <a:ext cx="0" cy="212119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8" name="Egyenes összekötő 67"/>
                <p:cNvCxnSpPr/>
                <p:nvPr/>
              </p:nvCxnSpPr>
              <p:spPr>
                <a:xfrm flipV="1">
                  <a:off x="3316077" y="1277957"/>
                  <a:ext cx="234892" cy="91842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9" name="Téglalap 68"/>
                <p:cNvSpPr/>
                <p:nvPr/>
              </p:nvSpPr>
              <p:spPr>
                <a:xfrm>
                  <a:off x="0" y="418564"/>
                  <a:ext cx="1156702" cy="85915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hu-HU" sz="20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ÚNK, Szakszolgálat segítség</a:t>
                  </a:r>
                </a:p>
              </p:txBody>
            </p:sp>
            <p:cxnSp>
              <p:nvCxnSpPr>
                <p:cNvPr id="70" name="Egyenes összekötő nyíllal 69"/>
                <p:cNvCxnSpPr/>
                <p:nvPr/>
              </p:nvCxnSpPr>
              <p:spPr>
                <a:xfrm>
                  <a:off x="1134737" y="848299"/>
                  <a:ext cx="484742" cy="29745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Csoportba foglalás 51"/>
              <p:cNvGrpSpPr/>
              <p:nvPr/>
            </p:nvGrpSpPr>
            <p:grpSpPr>
              <a:xfrm>
                <a:off x="2104221" y="3767769"/>
                <a:ext cx="5133603" cy="2947815"/>
                <a:chOff x="0" y="-253388"/>
                <a:chExt cx="5133603" cy="2947815"/>
              </a:xfrm>
            </p:grpSpPr>
            <p:sp>
              <p:nvSpPr>
                <p:cNvPr id="53" name="Ellipszis 52"/>
                <p:cNvSpPr/>
                <p:nvPr/>
              </p:nvSpPr>
              <p:spPr>
                <a:xfrm>
                  <a:off x="1178805" y="583894"/>
                  <a:ext cx="1913255" cy="1041400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0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Tehetség-tanácsadás</a:t>
                  </a:r>
                </a:p>
              </p:txBody>
            </p:sp>
            <p:sp>
              <p:nvSpPr>
                <p:cNvPr id="54" name="Ellipszis 53"/>
                <p:cNvSpPr/>
                <p:nvPr/>
              </p:nvSpPr>
              <p:spPr>
                <a:xfrm>
                  <a:off x="3260993" y="1167788"/>
                  <a:ext cx="1872610" cy="733425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000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partner-intézmények</a:t>
                  </a:r>
                  <a:endParaRPr lang="hu-HU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Ellipszis 54"/>
                <p:cNvSpPr/>
                <p:nvPr/>
              </p:nvSpPr>
              <p:spPr>
                <a:xfrm>
                  <a:off x="2533880" y="1916935"/>
                  <a:ext cx="2203373" cy="733425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0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belső tudásmegosztás</a:t>
                  </a:r>
                </a:p>
              </p:txBody>
            </p:sp>
            <p:sp>
              <p:nvSpPr>
                <p:cNvPr id="56" name="Ellipszis 55"/>
                <p:cNvSpPr/>
                <p:nvPr/>
              </p:nvSpPr>
              <p:spPr>
                <a:xfrm>
                  <a:off x="0" y="1542361"/>
                  <a:ext cx="1116419" cy="733646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szülők</a:t>
                  </a:r>
                </a:p>
              </p:txBody>
            </p:sp>
            <p:sp>
              <p:nvSpPr>
                <p:cNvPr id="57" name="Ellipszis 56"/>
                <p:cNvSpPr/>
                <p:nvPr/>
              </p:nvSpPr>
              <p:spPr>
                <a:xfrm>
                  <a:off x="1116420" y="1961002"/>
                  <a:ext cx="1266850" cy="733425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u-HU" sz="2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hallgatók</a:t>
                  </a:r>
                </a:p>
              </p:txBody>
            </p:sp>
            <p:cxnSp>
              <p:nvCxnSpPr>
                <p:cNvPr id="58" name="Egyenes összekötő 57"/>
                <p:cNvCxnSpPr/>
                <p:nvPr/>
              </p:nvCxnSpPr>
              <p:spPr>
                <a:xfrm flipH="1">
                  <a:off x="1134738" y="1542361"/>
                  <a:ext cx="393404" cy="297328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9" name="Egyenes összekötő 58"/>
                <p:cNvCxnSpPr/>
                <p:nvPr/>
              </p:nvCxnSpPr>
              <p:spPr>
                <a:xfrm flipH="1">
                  <a:off x="1828800" y="1663547"/>
                  <a:ext cx="85060" cy="244549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0" name="Egyenes összekötő 59"/>
                <p:cNvCxnSpPr/>
                <p:nvPr/>
              </p:nvCxnSpPr>
              <p:spPr>
                <a:xfrm>
                  <a:off x="3040656" y="1311007"/>
                  <a:ext cx="212562" cy="95693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Egyenes összekötő 60"/>
                <p:cNvCxnSpPr/>
                <p:nvPr/>
              </p:nvCxnSpPr>
              <p:spPr>
                <a:xfrm>
                  <a:off x="2776251" y="1553378"/>
                  <a:ext cx="180369" cy="30796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2" name="Téglalap 61"/>
                <p:cNvSpPr/>
                <p:nvPr/>
              </p:nvSpPr>
              <p:spPr>
                <a:xfrm>
                  <a:off x="209321" y="-253388"/>
                  <a:ext cx="1156702" cy="94745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hu-HU" sz="20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ÚNK, Szakszolgálat segítség</a:t>
                  </a:r>
                </a:p>
              </p:txBody>
            </p:sp>
            <p:cxnSp>
              <p:nvCxnSpPr>
                <p:cNvPr id="63" name="Egyenes összekötő nyíllal 62"/>
                <p:cNvCxnSpPr/>
                <p:nvPr/>
              </p:nvCxnSpPr>
              <p:spPr>
                <a:xfrm>
                  <a:off x="958468" y="627961"/>
                  <a:ext cx="297432" cy="27143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39377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0159" y="2531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MTM </a:t>
            </a:r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TERVEZETT TEVÉKENYSÉGEK</a:t>
            </a:r>
            <a:endParaRPr lang="hu-HU" dirty="0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381000" y="1225740"/>
            <a:ext cx="11344759" cy="5341348"/>
            <a:chOff x="0" y="0"/>
            <a:chExt cx="5342923" cy="2041561"/>
          </a:xfrm>
        </p:grpSpPr>
        <p:sp>
          <p:nvSpPr>
            <p:cNvPr id="15" name="Ellipszis 14"/>
            <p:cNvSpPr/>
            <p:nvPr/>
          </p:nvSpPr>
          <p:spPr>
            <a:xfrm>
              <a:off x="1377108" y="1020835"/>
              <a:ext cx="2020186" cy="102072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Tehetségszűrés</a:t>
              </a:r>
            </a:p>
          </p:txBody>
        </p:sp>
        <p:sp>
          <p:nvSpPr>
            <p:cNvPr id="16" name="Ellipszis 15"/>
            <p:cNvSpPr/>
            <p:nvPr/>
          </p:nvSpPr>
          <p:spPr>
            <a:xfrm>
              <a:off x="3546861" y="473727"/>
              <a:ext cx="1796062" cy="1222102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hu-HU" sz="2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gimnázium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hu-HU" sz="2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(követő, </a:t>
              </a:r>
              <a:r>
                <a:rPr lang="hu-HU" sz="28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9.évf)</a:t>
              </a:r>
              <a:endParaRPr lang="hu-HU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Ellipszis 16"/>
            <p:cNvSpPr/>
            <p:nvPr/>
          </p:nvSpPr>
          <p:spPr>
            <a:xfrm>
              <a:off x="1696587" y="0"/>
              <a:ext cx="1344068" cy="733646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hu-H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ált. iskola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hu-H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 évf.</a:t>
              </a:r>
            </a:p>
          </p:txBody>
        </p:sp>
        <p:cxnSp>
          <p:nvCxnSpPr>
            <p:cNvPr id="18" name="Egyenes összekötő 17"/>
            <p:cNvCxnSpPr/>
            <p:nvPr/>
          </p:nvCxnSpPr>
          <p:spPr>
            <a:xfrm>
              <a:off x="2258458" y="771181"/>
              <a:ext cx="0" cy="212119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9" name="Egyenes összekötő 18"/>
            <p:cNvCxnSpPr/>
            <p:nvPr/>
          </p:nvCxnSpPr>
          <p:spPr>
            <a:xfrm flipV="1">
              <a:off x="3316077" y="1277957"/>
              <a:ext cx="234892" cy="91842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20" name="Téglalap 19"/>
            <p:cNvSpPr/>
            <p:nvPr/>
          </p:nvSpPr>
          <p:spPr>
            <a:xfrm>
              <a:off x="0" y="418564"/>
              <a:ext cx="1156702" cy="8591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hu-HU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ÚNK, Szakszolgálat segítség</a:t>
              </a:r>
            </a:p>
          </p:txBody>
        </p:sp>
        <p:cxnSp>
          <p:nvCxnSpPr>
            <p:cNvPr id="21" name="Egyenes összekötő nyíllal 20"/>
            <p:cNvCxnSpPr/>
            <p:nvPr/>
          </p:nvCxnSpPr>
          <p:spPr>
            <a:xfrm>
              <a:off x="1134737" y="848299"/>
              <a:ext cx="484742" cy="29745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40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7210"/>
            <a:ext cx="10515600" cy="806112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MTM TERVEZETT TEVÉKENYSÉGEK</a:t>
            </a:r>
            <a:endParaRPr lang="hu-HU" sz="3600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838200" y="1503337"/>
            <a:ext cx="10863020" cy="5145436"/>
            <a:chOff x="0" y="0"/>
            <a:chExt cx="2482511" cy="2934327"/>
          </a:xfrm>
        </p:grpSpPr>
        <p:sp>
          <p:nvSpPr>
            <p:cNvPr id="5" name="Ellipszis 4"/>
            <p:cNvSpPr/>
            <p:nvPr/>
          </p:nvSpPr>
          <p:spPr>
            <a:xfrm>
              <a:off x="318785" y="856990"/>
              <a:ext cx="2094614" cy="1148080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Tehetséggondozás</a:t>
              </a:r>
            </a:p>
          </p:txBody>
        </p:sp>
        <p:sp>
          <p:nvSpPr>
            <p:cNvPr id="6" name="Ellipszis 5"/>
            <p:cNvSpPr/>
            <p:nvPr/>
          </p:nvSpPr>
          <p:spPr>
            <a:xfrm>
              <a:off x="0" y="2093204"/>
              <a:ext cx="1116419" cy="733646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egyetemi műhelyek</a:t>
              </a:r>
            </a:p>
          </p:txBody>
        </p:sp>
        <p:sp>
          <p:nvSpPr>
            <p:cNvPr id="7" name="Ellipszis 6"/>
            <p:cNvSpPr/>
            <p:nvPr/>
          </p:nvSpPr>
          <p:spPr>
            <a:xfrm>
              <a:off x="1233889" y="2313542"/>
              <a:ext cx="1242165" cy="620785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hu-HU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egyesületek</a:t>
              </a:r>
            </a:p>
          </p:txBody>
        </p:sp>
        <p:sp>
          <p:nvSpPr>
            <p:cNvPr id="8" name="Ellipszis 7"/>
            <p:cNvSpPr/>
            <p:nvPr/>
          </p:nvSpPr>
          <p:spPr>
            <a:xfrm>
              <a:off x="1366092" y="0"/>
              <a:ext cx="1116419" cy="733646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tehetségműhelyek</a:t>
              </a:r>
            </a:p>
          </p:txBody>
        </p:sp>
        <p:sp>
          <p:nvSpPr>
            <p:cNvPr id="9" name="Ellipszis 8"/>
            <p:cNvSpPr/>
            <p:nvPr/>
          </p:nvSpPr>
          <p:spPr>
            <a:xfrm>
              <a:off x="121186" y="11016"/>
              <a:ext cx="1116419" cy="733646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tanóra, szakkör</a:t>
              </a:r>
            </a:p>
          </p:txBody>
        </p:sp>
        <p:cxnSp>
          <p:nvCxnSpPr>
            <p:cNvPr id="10" name="Egyenes összekötő 9"/>
            <p:cNvCxnSpPr/>
            <p:nvPr/>
          </p:nvCxnSpPr>
          <p:spPr>
            <a:xfrm>
              <a:off x="738130" y="749147"/>
              <a:ext cx="244254" cy="15937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1" name="Egyenes összekötő 10"/>
            <p:cNvCxnSpPr/>
            <p:nvPr/>
          </p:nvCxnSpPr>
          <p:spPr>
            <a:xfrm flipH="1">
              <a:off x="1894901" y="727113"/>
              <a:ext cx="83890" cy="218114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2" name="Egyenes összekötő 11"/>
            <p:cNvCxnSpPr/>
            <p:nvPr/>
          </p:nvCxnSpPr>
          <p:spPr>
            <a:xfrm flipH="1">
              <a:off x="903383" y="2005070"/>
              <a:ext cx="109057" cy="138995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3" name="Egyenes összekötő 12"/>
            <p:cNvCxnSpPr/>
            <p:nvPr/>
          </p:nvCxnSpPr>
          <p:spPr>
            <a:xfrm>
              <a:off x="1674564" y="2049137"/>
              <a:ext cx="49530" cy="25019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0698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7746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MTM TERVEZETT TEVÉKENYSÉGEK</a:t>
            </a:r>
            <a:endParaRPr lang="hu-HU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838200" y="1487837"/>
            <a:ext cx="10515600" cy="5191931"/>
            <a:chOff x="0" y="0"/>
            <a:chExt cx="4600695" cy="2694427"/>
          </a:xfrm>
        </p:grpSpPr>
        <p:sp>
          <p:nvSpPr>
            <p:cNvPr id="5" name="Ellipszis 4"/>
            <p:cNvSpPr/>
            <p:nvPr/>
          </p:nvSpPr>
          <p:spPr>
            <a:xfrm>
              <a:off x="1050441" y="583894"/>
              <a:ext cx="2041619" cy="1041400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Tehetség-tanácsadás</a:t>
              </a:r>
            </a:p>
          </p:txBody>
        </p:sp>
        <p:sp>
          <p:nvSpPr>
            <p:cNvPr id="6" name="Ellipszis 5"/>
            <p:cNvSpPr/>
            <p:nvPr/>
          </p:nvSpPr>
          <p:spPr>
            <a:xfrm>
              <a:off x="3260993" y="1167788"/>
              <a:ext cx="1339702" cy="733425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partner-intézmények</a:t>
              </a:r>
              <a:endPara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Ellipszis 6"/>
            <p:cNvSpPr/>
            <p:nvPr/>
          </p:nvSpPr>
          <p:spPr>
            <a:xfrm>
              <a:off x="2533880" y="1916935"/>
              <a:ext cx="1616149" cy="733425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belső tudásmegosztás</a:t>
              </a:r>
            </a:p>
          </p:txBody>
        </p:sp>
        <p:sp>
          <p:nvSpPr>
            <p:cNvPr id="8" name="Ellipszis 7"/>
            <p:cNvSpPr/>
            <p:nvPr/>
          </p:nvSpPr>
          <p:spPr>
            <a:xfrm>
              <a:off x="0" y="1542361"/>
              <a:ext cx="1116419" cy="733646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szülők</a:t>
              </a:r>
            </a:p>
          </p:txBody>
        </p:sp>
        <p:sp>
          <p:nvSpPr>
            <p:cNvPr id="9" name="Ellipszis 8"/>
            <p:cNvSpPr/>
            <p:nvPr/>
          </p:nvSpPr>
          <p:spPr>
            <a:xfrm>
              <a:off x="1266940" y="1961002"/>
              <a:ext cx="1116330" cy="733425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hallgatók</a:t>
              </a:r>
            </a:p>
          </p:txBody>
        </p:sp>
        <p:cxnSp>
          <p:nvCxnSpPr>
            <p:cNvPr id="10" name="Egyenes összekötő 9"/>
            <p:cNvCxnSpPr/>
            <p:nvPr/>
          </p:nvCxnSpPr>
          <p:spPr>
            <a:xfrm flipH="1">
              <a:off x="1134738" y="1542361"/>
              <a:ext cx="393404" cy="29732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1" name="Egyenes összekötő 10"/>
            <p:cNvCxnSpPr/>
            <p:nvPr/>
          </p:nvCxnSpPr>
          <p:spPr>
            <a:xfrm flipH="1">
              <a:off x="1828800" y="1663547"/>
              <a:ext cx="85060" cy="244549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2" name="Egyenes összekötő 11"/>
            <p:cNvCxnSpPr/>
            <p:nvPr/>
          </p:nvCxnSpPr>
          <p:spPr>
            <a:xfrm>
              <a:off x="3040656" y="1311007"/>
              <a:ext cx="212562" cy="95693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3" name="Egyenes összekötő 12"/>
            <p:cNvCxnSpPr/>
            <p:nvPr/>
          </p:nvCxnSpPr>
          <p:spPr>
            <a:xfrm>
              <a:off x="2776251" y="1553378"/>
              <a:ext cx="180369" cy="30796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14" name="Téglalap 13"/>
            <p:cNvSpPr/>
            <p:nvPr/>
          </p:nvSpPr>
          <p:spPr>
            <a:xfrm>
              <a:off x="209321" y="0"/>
              <a:ext cx="1156702" cy="6940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hu-HU" sz="28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ÚNK, Szakszolgálat segítség</a:t>
              </a:r>
            </a:p>
          </p:txBody>
        </p:sp>
        <p:cxnSp>
          <p:nvCxnSpPr>
            <p:cNvPr id="15" name="Egyenes összekötő nyíllal 14"/>
            <p:cNvCxnSpPr/>
            <p:nvPr/>
          </p:nvCxnSpPr>
          <p:spPr>
            <a:xfrm>
              <a:off x="958468" y="627961"/>
              <a:ext cx="297432" cy="2714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1077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7763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  <a:t>MTM TERVEZETT TEVÉKENYSÉGEK</a:t>
            </a:r>
            <a:endParaRPr lang="hu-HU" sz="4000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960895" y="1332854"/>
            <a:ext cx="9732935" cy="4974956"/>
            <a:chOff x="0" y="0"/>
            <a:chExt cx="1966979" cy="3344579"/>
          </a:xfrm>
        </p:grpSpPr>
        <p:sp>
          <p:nvSpPr>
            <p:cNvPr id="5" name="Ellipszis 4"/>
            <p:cNvSpPr/>
            <p:nvPr/>
          </p:nvSpPr>
          <p:spPr>
            <a:xfrm>
              <a:off x="0" y="1233889"/>
              <a:ext cx="1966979" cy="1041991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Tehetség-</a:t>
              </a:r>
              <a:r>
                <a:rPr lang="hu-HU" sz="280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mentorálás</a:t>
              </a:r>
              <a:endParaRPr lang="hu-H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Ellipszis 5"/>
            <p:cNvSpPr/>
            <p:nvPr/>
          </p:nvSpPr>
          <p:spPr>
            <a:xfrm>
              <a:off x="528809" y="0"/>
              <a:ext cx="1116419" cy="733646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Tehetségpontok</a:t>
              </a:r>
              <a:endPara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Ellipszis 6"/>
            <p:cNvSpPr/>
            <p:nvPr/>
          </p:nvSpPr>
          <p:spPr>
            <a:xfrm>
              <a:off x="517792" y="2732183"/>
              <a:ext cx="1417740" cy="612396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u-HU" sz="28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Partnerintézmények</a:t>
              </a:r>
              <a:endPara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Egyenes összekötő 7"/>
            <p:cNvCxnSpPr/>
            <p:nvPr/>
          </p:nvCxnSpPr>
          <p:spPr>
            <a:xfrm flipH="1">
              <a:off x="848298" y="2302525"/>
              <a:ext cx="318903" cy="414669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9" name="Egyenes összekötő 8"/>
            <p:cNvCxnSpPr/>
            <p:nvPr/>
          </p:nvCxnSpPr>
          <p:spPr>
            <a:xfrm>
              <a:off x="1024568" y="771181"/>
              <a:ext cx="212651" cy="425302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067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  <a:t>Az MTM tevékenységi szintjei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sz="3200" b="1" dirty="0"/>
              <a:t>I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. Intézményi szint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II. Hallgatói gyakorlatok szintje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III. Partnerintézmények* szintje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IV. Egyetemi tehetségműhelyek szintje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V. Külső kapcsolatok szintje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90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5878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I. Intézményi </a:t>
            </a:r>
            <a:r>
              <a:rPr lang="hu-HU" b="1" dirty="0" smtClean="0"/>
              <a:t>szint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031618"/>
              </p:ext>
            </p:extLst>
          </p:nvPr>
        </p:nvGraphicFramePr>
        <p:xfrm>
          <a:off x="0" y="1049082"/>
          <a:ext cx="11980191" cy="4572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3234">
                  <a:extLst>
                    <a:ext uri="{9D8B030D-6E8A-4147-A177-3AD203B41FA5}">
                      <a16:colId xmlns:a16="http://schemas.microsoft.com/office/drawing/2014/main" val="3531329314"/>
                    </a:ext>
                  </a:extLst>
                </a:gridCol>
                <a:gridCol w="2681207">
                  <a:extLst>
                    <a:ext uri="{9D8B030D-6E8A-4147-A177-3AD203B41FA5}">
                      <a16:colId xmlns:a16="http://schemas.microsoft.com/office/drawing/2014/main" val="1197806798"/>
                    </a:ext>
                  </a:extLst>
                </a:gridCol>
                <a:gridCol w="2681206">
                  <a:extLst>
                    <a:ext uri="{9D8B030D-6E8A-4147-A177-3AD203B41FA5}">
                      <a16:colId xmlns:a16="http://schemas.microsoft.com/office/drawing/2014/main" val="1883222382"/>
                    </a:ext>
                  </a:extLst>
                </a:gridCol>
                <a:gridCol w="4184544">
                  <a:extLst>
                    <a:ext uri="{9D8B030D-6E8A-4147-A177-3AD203B41FA5}">
                      <a16:colId xmlns:a16="http://schemas.microsoft.com/office/drawing/2014/main" val="3333301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Intézmény típus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Tehetségterület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Kapcsolódó tevékenységek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19179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általános </a:t>
                      </a: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iskola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tanórai tehetséggondozás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nyelvészeti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logikai-matematikai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természeti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térbeli-vizuális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testi-kinesztetikus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rendszer jellegű </a:t>
                      </a:r>
                      <a:r>
                        <a:rPr lang="hu-HU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tehetségazo-nosító</a:t>
                      </a:r>
                      <a:r>
                        <a:rPr lang="hu-H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szűrés </a:t>
                      </a:r>
                      <a:r>
                        <a:rPr lang="hu-H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osztályban differenciálás</a:t>
                      </a: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gazdagítás, </a:t>
                      </a:r>
                      <a:r>
                        <a:rPr lang="hu-H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egyéni </a:t>
                      </a: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fejlesztő programok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9266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tanórán kívüli tehetségműhelyek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nyelvészeti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logikai-matematikai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zenei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térbeli-vizuális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természeti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testi-kinesztetikus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érdeklődés, majd a szűrések alapján szervezett műhelyek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6429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70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520</Words>
  <Application>Microsoft Office PowerPoint</Application>
  <PresentationFormat>Szélesvásznú</PresentationFormat>
  <Paragraphs>206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Office-téma</vt:lpstr>
      <vt:lpstr>MINŐSÍTETT TEHETSÉGGONDOZÓ MŰHELY PÁLYÁZAT</vt:lpstr>
      <vt:lpstr>Intézményi szerkezet</vt:lpstr>
      <vt:lpstr>PowerPoint-bemutató</vt:lpstr>
      <vt:lpstr>MTM TERVEZETT TEVÉKENYSÉGEK</vt:lpstr>
      <vt:lpstr>MTM TERVEZETT TEVÉKENYSÉGEK</vt:lpstr>
      <vt:lpstr>MTM TERVEZETT TEVÉKENYSÉGEK</vt:lpstr>
      <vt:lpstr>MTM TERVEZETT TEVÉKENYSÉGEK</vt:lpstr>
      <vt:lpstr>Az MTM tevékenységi szintjei</vt:lpstr>
      <vt:lpstr>I. Intézményi szint</vt:lpstr>
      <vt:lpstr>I. Intézményi szint</vt:lpstr>
      <vt:lpstr>II. Hallgatói gyakorlatok szintje</vt:lpstr>
      <vt:lpstr>III. Partnerintézmények szintje</vt:lpstr>
      <vt:lpstr>IV. Egyetemi tehetségműhelyek szintje</vt:lpstr>
      <vt:lpstr>V. Külső kapcsolatok szintje</vt:lpstr>
      <vt:lpstr>„Bár tehetséggel foglalkozni igen megterhelő lehet, a tehetséges gyermek nem teher. Inkább kihívás.  Gyarmathy Éva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MINŐSÍTETT TEHETSÉGGONDOZÓ MŰHELY</dc:title>
  <dc:creator>Petho</dc:creator>
  <cp:lastModifiedBy>PJ</cp:lastModifiedBy>
  <cp:revision>21</cp:revision>
  <dcterms:created xsi:type="dcterms:W3CDTF">2017-04-06T05:54:27Z</dcterms:created>
  <dcterms:modified xsi:type="dcterms:W3CDTF">2017-04-06T19:30:31Z</dcterms:modified>
</cp:coreProperties>
</file>